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1" r:id="rId1"/>
  </p:sldMasterIdLst>
  <p:notesMasterIdLst>
    <p:notesMasterId r:id="rId16"/>
  </p:notesMasterIdLst>
  <p:sldIdLst>
    <p:sldId id="256" r:id="rId2"/>
    <p:sldId id="317" r:id="rId3"/>
    <p:sldId id="341" r:id="rId4"/>
    <p:sldId id="353" r:id="rId5"/>
    <p:sldId id="355" r:id="rId6"/>
    <p:sldId id="356" r:id="rId7"/>
    <p:sldId id="357" r:id="rId8"/>
    <p:sldId id="358" r:id="rId9"/>
    <p:sldId id="344" r:id="rId10"/>
    <p:sldId id="359" r:id="rId11"/>
    <p:sldId id="360" r:id="rId12"/>
    <p:sldId id="349" r:id="rId13"/>
    <p:sldId id="351" r:id="rId14"/>
    <p:sldId id="352" r:id="rId15"/>
  </p:sldIdLst>
  <p:sldSz cx="12192000" cy="6858000"/>
  <p:notesSz cx="6805613" cy="9944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EB00"/>
    <a:srgbClr val="0072B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88235" autoAdjust="0"/>
  </p:normalViewPr>
  <p:slideViewPr>
    <p:cSldViewPr snapToGrid="0" snapToObjects="1">
      <p:cViewPr varScale="1">
        <p:scale>
          <a:sx n="104" d="100"/>
          <a:sy n="104" d="100"/>
        </p:scale>
        <p:origin x="57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89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4939" y="0"/>
            <a:ext cx="2949099" cy="498932"/>
          </a:xfrm>
          <a:prstGeom prst="rect">
            <a:avLst/>
          </a:prstGeom>
        </p:spPr>
        <p:txBody>
          <a:bodyPr vert="horz" lIns="91440" tIns="45720" rIns="91440" bIns="45720" rtlCol="0"/>
          <a:lstStyle>
            <a:lvl1pPr algn="r">
              <a:defRPr sz="1200"/>
            </a:lvl1pPr>
          </a:lstStyle>
          <a:p>
            <a:fld id="{0C00A986-6949-BF44-A982-C6302AA4907A}" type="datetimeFigureOut">
              <a:rPr lang="en-US" smtClean="0"/>
              <a:t>11/25/2018</a:t>
            </a:fld>
            <a:endParaRPr lang="en-US"/>
          </a:p>
        </p:txBody>
      </p:sp>
      <p:sp>
        <p:nvSpPr>
          <p:cNvPr id="4" name="Slide Image Placeholder 3"/>
          <p:cNvSpPr>
            <a:spLocks noGrp="1" noRot="1" noChangeAspect="1"/>
          </p:cNvSpPr>
          <p:nvPr>
            <p:ph type="sldImg" idx="2"/>
          </p:nvPr>
        </p:nvSpPr>
        <p:spPr>
          <a:xfrm>
            <a:off x="420688" y="1243013"/>
            <a:ext cx="5964237" cy="33559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0562" y="4785598"/>
            <a:ext cx="5444490" cy="3915489"/>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445170"/>
            <a:ext cx="2949099" cy="498931"/>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4939" y="9445170"/>
            <a:ext cx="2949099" cy="498931"/>
          </a:xfrm>
          <a:prstGeom prst="rect">
            <a:avLst/>
          </a:prstGeom>
        </p:spPr>
        <p:txBody>
          <a:bodyPr vert="horz" lIns="91440" tIns="45720" rIns="91440" bIns="45720" rtlCol="0" anchor="b"/>
          <a:lstStyle>
            <a:lvl1pPr algn="r">
              <a:defRPr sz="1200"/>
            </a:lvl1pPr>
          </a:lstStyle>
          <a:p>
            <a:fld id="{B474A79D-9C0C-074A-A03B-94094B1526C7}" type="slidenum">
              <a:rPr lang="en-US" smtClean="0"/>
              <a:t>‹#›</a:t>
            </a:fld>
            <a:endParaRPr lang="en-US"/>
          </a:p>
        </p:txBody>
      </p:sp>
    </p:spTree>
    <p:extLst>
      <p:ext uri="{BB962C8B-B14F-4D97-AF65-F5344CB8AC3E}">
        <p14:creationId xmlns:p14="http://schemas.microsoft.com/office/powerpoint/2010/main" val="16941745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474A79D-9C0C-074A-A03B-94094B1526C7}" type="slidenum">
              <a:rPr lang="en-US" smtClean="0"/>
              <a:t>9</a:t>
            </a:fld>
            <a:endParaRPr lang="en-US"/>
          </a:p>
        </p:txBody>
      </p:sp>
    </p:spTree>
    <p:extLst>
      <p:ext uri="{BB962C8B-B14F-4D97-AF65-F5344CB8AC3E}">
        <p14:creationId xmlns:p14="http://schemas.microsoft.com/office/powerpoint/2010/main" val="38178416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474A79D-9C0C-074A-A03B-94094B1526C7}" type="slidenum">
              <a:rPr lang="en-US" smtClean="0"/>
              <a:t>10</a:t>
            </a:fld>
            <a:endParaRPr lang="en-US"/>
          </a:p>
        </p:txBody>
      </p:sp>
    </p:spTree>
    <p:extLst>
      <p:ext uri="{BB962C8B-B14F-4D97-AF65-F5344CB8AC3E}">
        <p14:creationId xmlns:p14="http://schemas.microsoft.com/office/powerpoint/2010/main" val="22361687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474A79D-9C0C-074A-A03B-94094B1526C7}" type="slidenum">
              <a:rPr lang="en-US" smtClean="0"/>
              <a:t>11</a:t>
            </a:fld>
            <a:endParaRPr lang="en-US"/>
          </a:p>
        </p:txBody>
      </p:sp>
    </p:spTree>
    <p:extLst>
      <p:ext uri="{BB962C8B-B14F-4D97-AF65-F5344CB8AC3E}">
        <p14:creationId xmlns:p14="http://schemas.microsoft.com/office/powerpoint/2010/main" val="24369394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3E75B91-AB04-2D48-B86D-6DB516C6C1F6}" type="datetimeFigureOut">
              <a:rPr lang="en-US" smtClean="0"/>
              <a:t>11/25/2018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29EF5F-B029-3540-8A42-0D3DE1EB3B1F}"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3E75B91-AB04-2D48-B86D-6DB516C6C1F6}" type="datetimeFigureOut">
              <a:rPr lang="en-US" smtClean="0"/>
              <a:t>11/25/2018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29EF5F-B029-3540-8A42-0D3DE1EB3B1F}"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3E75B91-AB04-2D48-B86D-6DB516C6C1F6}" type="datetimeFigureOut">
              <a:rPr lang="en-US" smtClean="0"/>
              <a:t>11/25/2018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29EF5F-B029-3540-8A42-0D3DE1EB3B1F}"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73524" y="384050"/>
            <a:ext cx="11123697" cy="800009"/>
          </a:xfrm>
        </p:spPr>
        <p:txBody>
          <a:bodyPr vert="horz" lIns="91440" tIns="45720" rIns="91440" bIns="45720" rtlCol="0" anchor="ctr">
            <a:normAutofit/>
          </a:bodyPr>
          <a:lstStyle>
            <a:lvl1pPr>
              <a:defRPr lang="en-US" sz="2800" spc="-151" baseline="0" dirty="0">
                <a:latin typeface="Arial"/>
                <a:cs typeface="Arial"/>
              </a:defRPr>
            </a:lvl1pPr>
          </a:lstStyle>
          <a:p>
            <a:pPr lvl="0"/>
            <a:r>
              <a:rPr lang="en-US" dirty="0" smtClean="0"/>
              <a:t>Click to edit Master title style</a:t>
            </a:r>
            <a:endParaRPr lang="en-US" dirty="0"/>
          </a:p>
        </p:txBody>
      </p:sp>
      <p:sp>
        <p:nvSpPr>
          <p:cNvPr id="3" name="Content Placeholder 2"/>
          <p:cNvSpPr>
            <a:spLocks noGrp="1"/>
          </p:cNvSpPr>
          <p:nvPr>
            <p:ph idx="1"/>
          </p:nvPr>
        </p:nvSpPr>
        <p:spPr>
          <a:xfrm>
            <a:off x="473524" y="1600201"/>
            <a:ext cx="11123697" cy="4525963"/>
          </a:xfrm>
        </p:spPr>
        <p:txBody>
          <a:bodyPr>
            <a:normAutofit/>
          </a:bodyPr>
          <a:lstStyle>
            <a:lvl1pPr marL="173034" indent="-173034" algn="l">
              <a:buClr>
                <a:schemeClr val="tx2"/>
              </a:buClr>
              <a:buFont typeface="Wingdings" charset="2"/>
              <a:buChar char="§"/>
              <a:defRPr sz="1400">
                <a:solidFill>
                  <a:schemeClr val="tx1"/>
                </a:solidFill>
                <a:latin typeface="Arial"/>
                <a:cs typeface="Arial"/>
              </a:defRPr>
            </a:lvl1pPr>
            <a:lvl2pPr marL="511162" indent="-163509" algn="l">
              <a:defRPr sz="1200">
                <a:solidFill>
                  <a:schemeClr val="tx1"/>
                </a:solidFill>
                <a:latin typeface="Arial"/>
                <a:cs typeface="Arial"/>
              </a:defRPr>
            </a:lvl2pPr>
            <a:lvl3pPr marL="858817" indent="-173034" algn="l">
              <a:defRPr sz="1000">
                <a:solidFill>
                  <a:schemeClr val="tx1"/>
                </a:solidFill>
                <a:latin typeface="Arial"/>
                <a:cs typeface="Arial"/>
              </a:defRPr>
            </a:lvl3pPr>
            <a:lvl4pPr marL="1196945" indent="-165096" algn="l">
              <a:defRPr sz="1000">
                <a:solidFill>
                  <a:schemeClr val="tx1"/>
                </a:solidFill>
                <a:latin typeface="Arial"/>
                <a:cs typeface="Arial"/>
              </a:defRPr>
            </a:lvl4pPr>
            <a:lvl5pPr marL="1425539" indent="-165096" algn="l">
              <a:defRPr sz="1000">
                <a:solidFill>
                  <a:schemeClr val="tx1"/>
                </a:solidFill>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10597420" y="6477000"/>
            <a:ext cx="960627" cy="220701"/>
          </a:xfrm>
        </p:spPr>
        <p:txBody>
          <a:bodyPr/>
          <a:lstStyle>
            <a:lvl1pPr>
              <a:defRPr sz="900">
                <a:solidFill>
                  <a:schemeClr val="bg1">
                    <a:lumMod val="50000"/>
                  </a:schemeClr>
                </a:solidFill>
              </a:defRPr>
            </a:lvl1pPr>
          </a:lstStyle>
          <a:p>
            <a:fld id="{5A0E975F-4CC4-A547-941D-3161D2A3D523}" type="slidenum">
              <a:rPr lang="en-US" smtClean="0"/>
              <a:pPr/>
              <a:t>‹#›</a:t>
            </a:fld>
            <a:endParaRPr lang="en-US" dirty="0"/>
          </a:p>
        </p:txBody>
      </p:sp>
      <p:sp>
        <p:nvSpPr>
          <p:cNvPr id="27" name="Rectangle 26"/>
          <p:cNvSpPr/>
          <p:nvPr userDrawn="1"/>
        </p:nvSpPr>
        <p:spPr>
          <a:xfrm>
            <a:off x="600863" y="1164580"/>
            <a:ext cx="11000317" cy="48843"/>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prstClr val="white"/>
              </a:solidFill>
            </a:endParaRPr>
          </a:p>
        </p:txBody>
      </p:sp>
      <p:sp>
        <p:nvSpPr>
          <p:cNvPr id="7" name="Rectangle 6"/>
          <p:cNvSpPr/>
          <p:nvPr userDrawn="1"/>
        </p:nvSpPr>
        <p:spPr>
          <a:xfrm rot="5400000">
            <a:off x="5981700" y="-5981700"/>
            <a:ext cx="228600" cy="12192000"/>
          </a:xfrm>
          <a:prstGeom prst="rect">
            <a:avLst/>
          </a:prstGeom>
          <a:solidFill>
            <a:srgbClr val="157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9374631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3E75B91-AB04-2D48-B86D-6DB516C6C1F6}" type="datetimeFigureOut">
              <a:rPr lang="en-US" smtClean="0"/>
              <a:t>11/25/2018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29EF5F-B029-3540-8A42-0D3DE1EB3B1F}"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3E75B91-AB04-2D48-B86D-6DB516C6C1F6}" type="datetimeFigureOut">
              <a:rPr lang="en-US" smtClean="0"/>
              <a:t>11/25/2018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29EF5F-B029-3540-8A42-0D3DE1EB3B1F}"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3E75B91-AB04-2D48-B86D-6DB516C6C1F6}" type="datetimeFigureOut">
              <a:rPr lang="en-US" smtClean="0"/>
              <a:t>11/25/2018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29EF5F-B029-3540-8A42-0D3DE1EB3B1F}"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3E75B91-AB04-2D48-B86D-6DB516C6C1F6}" type="datetimeFigureOut">
              <a:rPr lang="en-US" smtClean="0"/>
              <a:t>11/25/2018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129EF5F-B029-3540-8A42-0D3DE1EB3B1F}"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3E75B91-AB04-2D48-B86D-6DB516C6C1F6}" type="datetimeFigureOut">
              <a:rPr lang="en-US" smtClean="0"/>
              <a:t>11/25/2018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129EF5F-B029-3540-8A42-0D3DE1EB3B1F}"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3E75B91-AB04-2D48-B86D-6DB516C6C1F6}" type="datetimeFigureOut">
              <a:rPr lang="en-US" smtClean="0"/>
              <a:t>11/25/2018</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B129EF5F-B029-3540-8A42-0D3DE1EB3B1F}"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43E75B91-AB04-2D48-B86D-6DB516C6C1F6}" type="datetimeFigureOut">
              <a:rPr lang="en-US" smtClean="0"/>
              <a:t>11/25/2018</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B129EF5F-B029-3540-8A42-0D3DE1EB3B1F}"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accent2"/>
          </a:solid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3E75B91-AB04-2D48-B86D-6DB516C6C1F6}" type="datetimeFigureOut">
              <a:rPr lang="en-US" smtClean="0"/>
              <a:t>11/25/2018</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129EF5F-B029-3540-8A42-0D3DE1EB3B1F}"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43E75B91-AB04-2D48-B86D-6DB516C6C1F6}" type="datetimeFigureOut">
              <a:rPr lang="en-US" smtClean="0"/>
              <a:t>11/25/2018</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B129EF5F-B029-3540-8A42-0D3DE1EB3B1F}"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6847061"/>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3.png"/><Relationship Id="rId7"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hyperlink" Target="http://www.endatamweel.tn/" TargetMode="External"/><Relationship Id="rId5" Type="http://schemas.openxmlformats.org/officeDocument/2006/relationships/hyperlink" Target="http://www.microfund.org.jo/" TargetMode="External"/><Relationship Id="rId4" Type="http://schemas.openxmlformats.org/officeDocument/2006/relationships/hyperlink" Target="https://www.almajmoua.or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hyperlink" Target="https://www.youtube.com/watch?v=BQxWjFDrs18" TargetMode="Externa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43" name="Rectangle 42"/>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5" name="Rectangle 44"/>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47" name="Straight Connector 46"/>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49" name="Rectangle 48"/>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sp>
        <p:nvSpPr>
          <p:cNvPr id="51" name="Rectangle 50"/>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3" name="Rectangle 52"/>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92370" y="516835"/>
            <a:ext cx="3084844" cy="2103875"/>
          </a:xfrm>
        </p:spPr>
        <p:txBody>
          <a:bodyPr vert="horz" lIns="91440" tIns="45720" rIns="91440" bIns="45720" rtlCol="0" anchor="b">
            <a:normAutofit/>
          </a:bodyPr>
          <a:lstStyle/>
          <a:p>
            <a:r>
              <a:rPr lang="en-US"/>
              <a:t/>
            </a:r>
            <a:br>
              <a:rPr lang="en-US"/>
            </a:br>
            <a:endParaRPr lang="en-US"/>
          </a:p>
        </p:txBody>
      </p:sp>
      <p:sp>
        <p:nvSpPr>
          <p:cNvPr id="5" name="Rectangle 4"/>
          <p:cNvSpPr/>
          <p:nvPr/>
        </p:nvSpPr>
        <p:spPr>
          <a:xfrm>
            <a:off x="4566936" y="2413060"/>
            <a:ext cx="7131281" cy="4527393"/>
          </a:xfrm>
          <a:prstGeom prst="rect">
            <a:avLst/>
          </a:prstGeom>
        </p:spPr>
        <p:txBody>
          <a:bodyPr wrap="square">
            <a:spAutoFit/>
          </a:bodyPr>
          <a:lstStyle/>
          <a:p>
            <a:pPr algn="ctr">
              <a:lnSpc>
                <a:spcPct val="70000"/>
              </a:lnSpc>
              <a:spcAft>
                <a:spcPts val="600"/>
              </a:spcAft>
            </a:pPr>
            <a:r>
              <a:rPr lang="en-US" sz="6000" b="1" dirty="0" smtClean="0">
                <a:solidFill>
                  <a:srgbClr val="0072BC"/>
                </a:solidFill>
              </a:rPr>
              <a:t>The Role of Microfinance in Aiding Refugees</a:t>
            </a:r>
            <a:endParaRPr lang="ar-AE" sz="6000" b="1" dirty="0" smtClean="0">
              <a:solidFill>
                <a:srgbClr val="0072BC"/>
              </a:solidFill>
            </a:endParaRPr>
          </a:p>
          <a:p>
            <a:pPr algn="ctr">
              <a:lnSpc>
                <a:spcPct val="70000"/>
              </a:lnSpc>
              <a:spcAft>
                <a:spcPts val="600"/>
              </a:spcAft>
            </a:pPr>
            <a:endParaRPr lang="en-US" sz="4800" b="1" dirty="0" smtClean="0">
              <a:solidFill>
                <a:srgbClr val="0072BC"/>
              </a:solidFill>
            </a:endParaRPr>
          </a:p>
          <a:p>
            <a:pPr algn="ctr">
              <a:lnSpc>
                <a:spcPct val="70000"/>
              </a:lnSpc>
              <a:spcAft>
                <a:spcPts val="600"/>
              </a:spcAft>
            </a:pPr>
            <a:endParaRPr lang="ar-AE" sz="4800" b="1" dirty="0">
              <a:solidFill>
                <a:srgbClr val="0072BC"/>
              </a:solidFill>
            </a:endParaRPr>
          </a:p>
          <a:p>
            <a:pPr algn="ctr">
              <a:lnSpc>
                <a:spcPct val="70000"/>
              </a:lnSpc>
              <a:spcAft>
                <a:spcPts val="600"/>
              </a:spcAft>
            </a:pPr>
            <a:r>
              <a:rPr lang="en-US" sz="2000" b="1" i="1" dirty="0" smtClean="0">
                <a:solidFill>
                  <a:schemeClr val="bg2"/>
                </a:solidFill>
              </a:rPr>
              <a:t>8</a:t>
            </a:r>
            <a:r>
              <a:rPr lang="en-US" sz="2000" b="1" i="1" baseline="30000" dirty="0" smtClean="0">
                <a:solidFill>
                  <a:schemeClr val="bg2"/>
                </a:solidFill>
              </a:rPr>
              <a:t>th</a:t>
            </a:r>
            <a:r>
              <a:rPr lang="en-US" sz="2000" b="1" i="1" dirty="0" smtClean="0">
                <a:solidFill>
                  <a:schemeClr val="bg2"/>
                </a:solidFill>
              </a:rPr>
              <a:t> Islamic Microfinance Forum</a:t>
            </a:r>
          </a:p>
          <a:p>
            <a:pPr algn="ctr">
              <a:lnSpc>
                <a:spcPct val="70000"/>
              </a:lnSpc>
              <a:spcAft>
                <a:spcPts val="600"/>
              </a:spcAft>
            </a:pPr>
            <a:r>
              <a:rPr lang="en-US" sz="2000" b="1" i="1" dirty="0" smtClean="0">
                <a:solidFill>
                  <a:schemeClr val="bg2"/>
                </a:solidFill>
              </a:rPr>
              <a:t>Dubai, November 2018</a:t>
            </a:r>
          </a:p>
          <a:p>
            <a:pPr algn="ctr">
              <a:lnSpc>
                <a:spcPct val="70000"/>
              </a:lnSpc>
              <a:spcAft>
                <a:spcPts val="600"/>
              </a:spcAft>
            </a:pPr>
            <a:endParaRPr lang="en-US" sz="6000" b="1" dirty="0" smtClean="0">
              <a:solidFill>
                <a:srgbClr val="0072BC"/>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607" y="1222272"/>
            <a:ext cx="4664036" cy="4413455"/>
          </a:xfrm>
          <a:prstGeom prst="rect">
            <a:avLst/>
          </a:prstGeom>
        </p:spPr>
      </p:pic>
    </p:spTree>
    <p:extLst>
      <p:ext uri="{BB962C8B-B14F-4D97-AF65-F5344CB8AC3E}">
        <p14:creationId xmlns:p14="http://schemas.microsoft.com/office/powerpoint/2010/main" val="1175037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15345"/>
            <a:ext cx="3095625" cy="732073"/>
          </a:xfrm>
          <a:prstGeom prst="rect">
            <a:avLst/>
          </a:prstGeom>
        </p:spPr>
      </p:pic>
      <p:sp>
        <p:nvSpPr>
          <p:cNvPr id="11" name="Title 1"/>
          <p:cNvSpPr txBox="1">
            <a:spLocks/>
          </p:cNvSpPr>
          <p:nvPr/>
        </p:nvSpPr>
        <p:spPr>
          <a:xfrm>
            <a:off x="192404" y="333645"/>
            <a:ext cx="9142095" cy="714105"/>
          </a:xfrm>
          <a:prstGeom prst="rect">
            <a:avLst/>
          </a:prstGeom>
        </p:spPr>
        <p:txBody>
          <a:bodyP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2800" b="1" dirty="0" smtClean="0">
                <a:solidFill>
                  <a:schemeClr val="accent1"/>
                </a:solidFill>
                <a:latin typeface="+mn-lt"/>
              </a:rPr>
              <a:t>Microfinance Activities – Financial Inclusion/ Access to FSPs</a:t>
            </a:r>
            <a:endParaRPr lang="en-GB" sz="2800" b="1" dirty="0">
              <a:solidFill>
                <a:schemeClr val="accent1"/>
              </a:solidFill>
              <a:latin typeface="+mn-lt"/>
            </a:endParaRPr>
          </a:p>
          <a:p>
            <a:endParaRPr lang="en-GB" sz="2400" b="1" dirty="0">
              <a:solidFill>
                <a:schemeClr val="accent1"/>
              </a:solidFill>
              <a:latin typeface="+mn-lt"/>
            </a:endParaRPr>
          </a:p>
        </p:txBody>
      </p:sp>
      <p:sp>
        <p:nvSpPr>
          <p:cNvPr id="12" name="TextBox 11"/>
          <p:cNvSpPr txBox="1"/>
          <p:nvPr/>
        </p:nvSpPr>
        <p:spPr>
          <a:xfrm>
            <a:off x="4848374" y="845939"/>
            <a:ext cx="7046597" cy="6001643"/>
          </a:xfrm>
          <a:prstGeom prst="rect">
            <a:avLst/>
          </a:prstGeom>
          <a:noFill/>
        </p:spPr>
        <p:txBody>
          <a:bodyPr wrap="square" rtlCol="0">
            <a:spAutoFit/>
          </a:bodyPr>
          <a:lstStyle/>
          <a:p>
            <a:pPr marL="285750" indent="-285750">
              <a:buFont typeface="Wingdings" panose="05000000000000000000" pitchFamily="2" charset="2"/>
              <a:buChar char="q"/>
            </a:pPr>
            <a:r>
              <a:rPr lang="en-GB" sz="1600" dirty="0" smtClean="0"/>
              <a:t>UNHCR has </a:t>
            </a:r>
            <a:r>
              <a:rPr lang="en-GB" sz="1600" dirty="0"/>
              <a:t>been making special efforts to bring refugees and FSPs </a:t>
            </a:r>
            <a:r>
              <a:rPr lang="en-GB" sz="1600" dirty="0" smtClean="0"/>
              <a:t>together. </a:t>
            </a:r>
            <a:r>
              <a:rPr lang="en-GB" sz="1600" dirty="0"/>
              <a:t>Through </a:t>
            </a:r>
            <a:r>
              <a:rPr lang="en-GB" sz="1600" dirty="0" smtClean="0"/>
              <a:t>engaging workshops </a:t>
            </a:r>
            <a:r>
              <a:rPr lang="en-GB" sz="1600" dirty="0"/>
              <a:t>in Tunisia, </a:t>
            </a:r>
            <a:r>
              <a:rPr lang="en-GB" sz="1600" dirty="0" smtClean="0"/>
              <a:t>Lebanon, Jordan, Morocco </a:t>
            </a:r>
            <a:r>
              <a:rPr lang="en-GB" sz="1600" dirty="0"/>
              <a:t>and Albania, FSPs had the chance to conduct preliminary financial needs assessments of refugees in their cities. By the end of the </a:t>
            </a:r>
            <a:r>
              <a:rPr lang="en-GB" sz="1600" dirty="0" smtClean="0"/>
              <a:t>assessments </a:t>
            </a:r>
            <a:r>
              <a:rPr lang="en-GB" sz="1600" dirty="0"/>
              <a:t>most of the providers noted that engaging directly with refugees helped them to change their perception of refugees </a:t>
            </a:r>
            <a:r>
              <a:rPr lang="en-GB" sz="1600" b="1" dirty="0"/>
              <a:t>from that of a risky segment to a potential creditworthy clientele</a:t>
            </a:r>
            <a:r>
              <a:rPr lang="en-GB" sz="1600" dirty="0" smtClean="0"/>
              <a:t>.</a:t>
            </a:r>
          </a:p>
          <a:p>
            <a:pPr marL="285750" indent="-285750">
              <a:buFont typeface="Wingdings" panose="05000000000000000000" pitchFamily="2" charset="2"/>
              <a:buChar char="q"/>
            </a:pPr>
            <a:endParaRPr lang="en-US" sz="1600" dirty="0"/>
          </a:p>
          <a:p>
            <a:pPr marL="285750" indent="-285750">
              <a:buFont typeface="Wingdings" panose="05000000000000000000" pitchFamily="2" charset="2"/>
              <a:buChar char="q"/>
            </a:pPr>
            <a:r>
              <a:rPr lang="en-GB" sz="1600" dirty="0"/>
              <a:t>Among the pioneer </a:t>
            </a:r>
            <a:r>
              <a:rPr lang="en-GB" sz="1600" dirty="0" smtClean="0"/>
              <a:t>FSPs </a:t>
            </a:r>
            <a:r>
              <a:rPr lang="en-GB" sz="1600" dirty="0"/>
              <a:t>lending to refugees, </a:t>
            </a:r>
            <a:r>
              <a:rPr lang="en-GB" sz="1600" dirty="0">
                <a:hlinkClick r:id="rId4"/>
              </a:rPr>
              <a:t>Al </a:t>
            </a:r>
            <a:r>
              <a:rPr lang="en-GB" sz="1600" dirty="0" err="1">
                <a:hlinkClick r:id="rId4"/>
              </a:rPr>
              <a:t>Majmoua</a:t>
            </a:r>
            <a:r>
              <a:rPr lang="en-GB" sz="1600" dirty="0"/>
              <a:t> is recording the highest outreach in the market, with exceptional repayment rates. As of the end of April, the Lebanese microfinance institution (MFI) was serving 8,520 Syrian refugee clients through both individual and group lending </a:t>
            </a:r>
            <a:r>
              <a:rPr lang="en-GB" sz="1600" dirty="0" smtClean="0"/>
              <a:t>methodology.</a:t>
            </a:r>
          </a:p>
          <a:p>
            <a:endParaRPr lang="en-GB" sz="1600" dirty="0"/>
          </a:p>
          <a:p>
            <a:pPr marL="285750" indent="-285750">
              <a:buFont typeface="Wingdings" panose="05000000000000000000" pitchFamily="2" charset="2"/>
              <a:buChar char="q"/>
            </a:pPr>
            <a:r>
              <a:rPr lang="en-GB" sz="1600" dirty="0"/>
              <a:t>Another MFI in Jordan, </a:t>
            </a:r>
            <a:r>
              <a:rPr lang="en-GB" sz="1600" dirty="0" err="1">
                <a:hlinkClick r:id="rId5"/>
              </a:rPr>
              <a:t>Microfund</a:t>
            </a:r>
            <a:r>
              <a:rPr lang="en-GB" sz="1600" dirty="0">
                <a:hlinkClick r:id="rId5"/>
              </a:rPr>
              <a:t> for Women</a:t>
            </a:r>
            <a:r>
              <a:rPr lang="en-GB" sz="1600" dirty="0"/>
              <a:t> (MFW), at the end of May has also achieved an impressive portfolio of 4,047 Syrian refugee borrowers, served through group lending </a:t>
            </a:r>
            <a:r>
              <a:rPr lang="en-GB" sz="1600" dirty="0" smtClean="0"/>
              <a:t>methodology. </a:t>
            </a:r>
            <a:r>
              <a:rPr lang="en-GB" sz="1600" dirty="0"/>
              <a:t>And next month, MFW will also begin disbursing start-up business loans and educational loans to Syrians</a:t>
            </a:r>
            <a:r>
              <a:rPr lang="en-GB" sz="1600" dirty="0" smtClean="0"/>
              <a:t>.</a:t>
            </a:r>
          </a:p>
          <a:p>
            <a:pPr marL="285750" indent="-285750">
              <a:buFont typeface="Wingdings" panose="05000000000000000000" pitchFamily="2" charset="2"/>
              <a:buChar char="q"/>
            </a:pPr>
            <a:endParaRPr lang="en-US" sz="1600" dirty="0"/>
          </a:p>
          <a:p>
            <a:pPr marL="285750" indent="-285750">
              <a:buFont typeface="Wingdings" panose="05000000000000000000" pitchFamily="2" charset="2"/>
              <a:buChar char="q"/>
            </a:pPr>
            <a:r>
              <a:rPr lang="en-GB" sz="1600" dirty="0"/>
              <a:t>T</a:t>
            </a:r>
            <a:r>
              <a:rPr lang="en-GB" sz="1600" dirty="0" smtClean="0"/>
              <a:t>he Tunisian MFI</a:t>
            </a:r>
            <a:r>
              <a:rPr lang="en-GB" sz="1600" dirty="0"/>
              <a:t> </a:t>
            </a:r>
            <a:r>
              <a:rPr lang="en-GB" sz="1600" dirty="0">
                <a:hlinkClick r:id="rId6"/>
              </a:rPr>
              <a:t>Enda </a:t>
            </a:r>
            <a:r>
              <a:rPr lang="en-GB" sz="1600" dirty="0" err="1">
                <a:hlinkClick r:id="rId6"/>
              </a:rPr>
              <a:t>Tamweel</a:t>
            </a:r>
            <a:r>
              <a:rPr lang="en-GB" sz="1600" dirty="0"/>
              <a:t>, has already set up a pilot with a number of refugee entrepreneurs in Tunis, and is now preparing a second pilot phase in the Sahel area. The MFI will also accompany some refugees as they start up their businesses through a program for new entrepreneurs.</a:t>
            </a:r>
          </a:p>
          <a:p>
            <a:pPr marL="285750" indent="-285750">
              <a:buFont typeface="Wingdings" panose="05000000000000000000" pitchFamily="2" charset="2"/>
              <a:buChar char="q"/>
            </a:pPr>
            <a:endParaRPr lang="en-GB" sz="1600" dirty="0"/>
          </a:p>
          <a:p>
            <a:pPr marL="285750" indent="-285750">
              <a:buFont typeface="Wingdings" panose="05000000000000000000" pitchFamily="2" charset="2"/>
              <a:buChar char="q"/>
            </a:pPr>
            <a:endParaRPr lang="en-GB" sz="1600" dirty="0"/>
          </a:p>
        </p:txBody>
      </p:sp>
      <p:pic>
        <p:nvPicPr>
          <p:cNvPr id="10242" name="Picture 2" descr="Image result for livelihoods unhc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404" y="908498"/>
            <a:ext cx="4655971" cy="345742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Image result for livelihoods unhc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2404" y="2858692"/>
            <a:ext cx="4655970" cy="3459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5196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15345"/>
            <a:ext cx="3095625" cy="732073"/>
          </a:xfrm>
          <a:prstGeom prst="rect">
            <a:avLst/>
          </a:prstGeom>
        </p:spPr>
      </p:pic>
      <p:sp>
        <p:nvSpPr>
          <p:cNvPr id="11" name="Title 1"/>
          <p:cNvSpPr txBox="1">
            <a:spLocks/>
          </p:cNvSpPr>
          <p:nvPr/>
        </p:nvSpPr>
        <p:spPr>
          <a:xfrm>
            <a:off x="192404" y="333645"/>
            <a:ext cx="9142095" cy="714105"/>
          </a:xfrm>
          <a:prstGeom prst="rect">
            <a:avLst/>
          </a:prstGeom>
        </p:spPr>
        <p:txBody>
          <a:bodyP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2800" b="1" dirty="0" smtClean="0">
                <a:solidFill>
                  <a:schemeClr val="accent1"/>
                </a:solidFill>
                <a:latin typeface="+mn-lt"/>
              </a:rPr>
              <a:t>Alternatives to Microfinance – Cash Assistance </a:t>
            </a:r>
            <a:endParaRPr lang="en-GB" sz="2400" b="1" dirty="0">
              <a:solidFill>
                <a:schemeClr val="accent1"/>
              </a:solidFill>
              <a:latin typeface="+mn-lt"/>
            </a:endParaRPr>
          </a:p>
        </p:txBody>
      </p:sp>
      <p:sp>
        <p:nvSpPr>
          <p:cNvPr id="12" name="TextBox 11"/>
          <p:cNvSpPr txBox="1"/>
          <p:nvPr/>
        </p:nvSpPr>
        <p:spPr>
          <a:xfrm>
            <a:off x="192402" y="856357"/>
            <a:ext cx="7046597" cy="4770537"/>
          </a:xfrm>
          <a:prstGeom prst="rect">
            <a:avLst/>
          </a:prstGeom>
          <a:noFill/>
        </p:spPr>
        <p:txBody>
          <a:bodyPr wrap="square" rtlCol="0">
            <a:spAutoFit/>
          </a:bodyPr>
          <a:lstStyle/>
          <a:p>
            <a:r>
              <a:rPr lang="en-GB" sz="1600" b="1" i="1" dirty="0"/>
              <a:t>Cash-Based Initiatives create livelihoods </a:t>
            </a:r>
            <a:r>
              <a:rPr lang="en-GB" sz="1600" b="1" i="1" dirty="0" smtClean="0"/>
              <a:t>opportunities</a:t>
            </a:r>
          </a:p>
          <a:p>
            <a:endParaRPr lang="en-GB" sz="1600" dirty="0"/>
          </a:p>
          <a:p>
            <a:pPr marL="285750" indent="-285750">
              <a:buFont typeface="Wingdings" panose="05000000000000000000" pitchFamily="2" charset="2"/>
              <a:buChar char="q"/>
            </a:pPr>
            <a:r>
              <a:rPr lang="en-GB" sz="1600" dirty="0" smtClean="0"/>
              <a:t>One </a:t>
            </a:r>
            <a:r>
              <a:rPr lang="en-GB" sz="1600" dirty="0"/>
              <a:t>of the most powerful aspects of creating a more enabling environment for refugee economic inclusion lies within the remits of UNHCR’s and host governments’ responsibilities– namely</a:t>
            </a:r>
            <a:r>
              <a:rPr lang="en-GB" sz="1600" b="1" dirty="0"/>
              <a:t> shifting from in-kind distribution of products and services to the provision of cash based interventions </a:t>
            </a:r>
            <a:r>
              <a:rPr lang="en-GB" sz="1600" dirty="0"/>
              <a:t>(CBIs</a:t>
            </a:r>
            <a:r>
              <a:rPr lang="en-GB" sz="1600" dirty="0" smtClean="0"/>
              <a:t>) instead.</a:t>
            </a:r>
          </a:p>
          <a:p>
            <a:endParaRPr lang="en-GB" sz="1600" dirty="0" smtClean="0"/>
          </a:p>
          <a:p>
            <a:pPr marL="285750" indent="-285750">
              <a:buFont typeface="Wingdings" panose="05000000000000000000" pitchFamily="2" charset="2"/>
              <a:buChar char="q"/>
            </a:pPr>
            <a:r>
              <a:rPr lang="en-GB" sz="1600" dirty="0" smtClean="0"/>
              <a:t>Particularly </a:t>
            </a:r>
            <a:r>
              <a:rPr lang="en-GB" sz="1600" b="1" dirty="0" smtClean="0"/>
              <a:t>in operations where livelihoods opportunities are limited</a:t>
            </a:r>
            <a:r>
              <a:rPr lang="en-GB" sz="1600" dirty="0" smtClean="0"/>
              <a:t>, CBIs </a:t>
            </a:r>
            <a:r>
              <a:rPr lang="en-GB" sz="1600" dirty="0"/>
              <a:t>can be used in a variety of settings, as long as there is a stable and functioning market and a safe way to provide refugees with cash or vouchers</a:t>
            </a:r>
            <a:r>
              <a:rPr lang="en-GB" sz="1600" dirty="0" smtClean="0"/>
              <a:t>.</a:t>
            </a:r>
          </a:p>
          <a:p>
            <a:endParaRPr lang="en-GB" sz="1600" dirty="0" smtClean="0"/>
          </a:p>
          <a:p>
            <a:pPr marL="285750" indent="-285750">
              <a:buFont typeface="Wingdings" panose="05000000000000000000" pitchFamily="2" charset="2"/>
              <a:buChar char="q"/>
            </a:pPr>
            <a:r>
              <a:rPr lang="en-GB" sz="1600" dirty="0" smtClean="0"/>
              <a:t>The </a:t>
            </a:r>
            <a:r>
              <a:rPr lang="en-GB" sz="1600" dirty="0"/>
              <a:t>flexibility that CBIs </a:t>
            </a:r>
            <a:r>
              <a:rPr lang="en-GB" sz="1600" dirty="0" smtClean="0"/>
              <a:t>offers </a:t>
            </a:r>
            <a:r>
              <a:rPr lang="en-GB" sz="1600" dirty="0"/>
              <a:t>provides a </a:t>
            </a:r>
            <a:r>
              <a:rPr lang="en-GB" sz="1600" b="1" dirty="0"/>
              <a:t>more dignified form of assistance</a:t>
            </a:r>
            <a:r>
              <a:rPr lang="en-GB" sz="1600" dirty="0"/>
              <a:t>, giving refugees the ability to prioritise and choose what they need and boost the local economy through </a:t>
            </a:r>
            <a:r>
              <a:rPr lang="en-GB" sz="1600" dirty="0" smtClean="0"/>
              <a:t>purchases.</a:t>
            </a:r>
          </a:p>
          <a:p>
            <a:endParaRPr lang="en-GB" sz="1600" dirty="0" smtClean="0"/>
          </a:p>
          <a:p>
            <a:pPr marL="285750" indent="-285750">
              <a:buFont typeface="Wingdings" panose="05000000000000000000" pitchFamily="2" charset="2"/>
              <a:buChar char="q"/>
            </a:pPr>
            <a:r>
              <a:rPr lang="en-GB" sz="1600" dirty="0" smtClean="0"/>
              <a:t>In 2018, UNHCR launched its </a:t>
            </a:r>
            <a:r>
              <a:rPr lang="en-GB" sz="1600" b="1" dirty="0" smtClean="0"/>
              <a:t>Zakat Programme</a:t>
            </a:r>
            <a:r>
              <a:rPr lang="en-GB" sz="1600" dirty="0" smtClean="0"/>
              <a:t>, aiming to channel 100% of Zakat funds from individuals and Islamic financial institutions to most vulnerable refugee families through CBIs in Jordan and Lebanon.</a:t>
            </a:r>
            <a:endParaRPr lang="en-US" sz="1600" dirty="0"/>
          </a:p>
        </p:txBody>
      </p:sp>
      <p:pic>
        <p:nvPicPr>
          <p:cNvPr id="11266" name="Picture 2" descr="Image result for unhcr cas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89875" y="611187"/>
            <a:ext cx="3797300" cy="2539445"/>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Image result for unhcr cas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42237" y="3150632"/>
            <a:ext cx="4092575" cy="2728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1864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4000" y="144456"/>
            <a:ext cx="11905200" cy="604708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097280" y="286603"/>
            <a:ext cx="5329157" cy="1450757"/>
          </a:xfrm>
        </p:spPr>
        <p:txBody>
          <a:bodyPr>
            <a:normAutofit/>
          </a:bodyPr>
          <a:lstStyle/>
          <a:p>
            <a:r>
              <a:rPr lang="en-US" sz="4000" b="1" dirty="0" smtClean="0">
                <a:solidFill>
                  <a:schemeClr val="accent1"/>
                </a:solidFill>
                <a:latin typeface="+mn-lt"/>
              </a:rPr>
              <a:t>Zakat is an Alternative Form of Assistance </a:t>
            </a:r>
            <a:endParaRPr lang="en-GB" sz="4000" b="1" dirty="0">
              <a:solidFill>
                <a:schemeClr val="accent1"/>
              </a:solidFill>
              <a:latin typeface="+mn-lt"/>
            </a:endParaRPr>
          </a:p>
        </p:txBody>
      </p:sp>
      <p:sp>
        <p:nvSpPr>
          <p:cNvPr id="3" name="Content Placeholder 2"/>
          <p:cNvSpPr>
            <a:spLocks noGrp="1"/>
          </p:cNvSpPr>
          <p:nvPr>
            <p:ph idx="1"/>
          </p:nvPr>
        </p:nvSpPr>
        <p:spPr>
          <a:xfrm>
            <a:off x="1097280" y="1882465"/>
            <a:ext cx="4534399" cy="3982498"/>
          </a:xfrm>
        </p:spPr>
        <p:txBody>
          <a:bodyPr>
            <a:normAutofit lnSpcReduction="10000"/>
          </a:bodyPr>
          <a:lstStyle/>
          <a:p>
            <a:pPr lvl="1">
              <a:buFont typeface="Wingdings" panose="05000000000000000000" pitchFamily="2" charset="2"/>
              <a:buChar char="q"/>
            </a:pPr>
            <a:r>
              <a:rPr lang="en-US" dirty="0"/>
              <a:t> </a:t>
            </a:r>
            <a:r>
              <a:rPr lang="en-US" dirty="0" smtClean="0"/>
              <a:t>Through cash assistance, UNHCR indirectly promotes livelihoods and helps </a:t>
            </a:r>
            <a:r>
              <a:rPr lang="en-GB" dirty="0" smtClean="0"/>
              <a:t>refugees </a:t>
            </a:r>
            <a:r>
              <a:rPr lang="en-GB" dirty="0"/>
              <a:t>start up income generating </a:t>
            </a:r>
            <a:r>
              <a:rPr lang="en-GB" dirty="0" smtClean="0"/>
              <a:t>activities, </a:t>
            </a:r>
            <a:r>
              <a:rPr lang="en-GB" dirty="0"/>
              <a:t>and prepare refugees to qualify for microfinance support in the future. </a:t>
            </a:r>
            <a:endParaRPr lang="en-GB" dirty="0" smtClean="0"/>
          </a:p>
          <a:p>
            <a:pPr lvl="1">
              <a:buFont typeface="Wingdings" panose="05000000000000000000" pitchFamily="2" charset="2"/>
              <a:buChar char="q"/>
            </a:pPr>
            <a:endParaRPr lang="en-US" dirty="0"/>
          </a:p>
          <a:p>
            <a:pPr lvl="1">
              <a:buFont typeface="Wingdings" panose="05000000000000000000" pitchFamily="2" charset="2"/>
              <a:buChar char="q"/>
            </a:pPr>
            <a:r>
              <a:rPr lang="en-US" dirty="0" smtClean="0"/>
              <a:t> </a:t>
            </a:r>
            <a:r>
              <a:rPr lang="en-GB" dirty="0"/>
              <a:t>Through its Zakat initiative, UNHCR provides an efficient, trusted and discreet route to ensure 100% of Zakat contributions go directly to </a:t>
            </a:r>
            <a:r>
              <a:rPr lang="en-US" dirty="0" smtClean="0"/>
              <a:t>refugee households that are most in need.</a:t>
            </a:r>
          </a:p>
          <a:p>
            <a:pPr marL="201168" lvl="1" indent="0">
              <a:buNone/>
            </a:pPr>
            <a:endParaRPr lang="en-US" dirty="0" smtClean="0"/>
          </a:p>
          <a:p>
            <a:pPr lvl="1">
              <a:buFont typeface="Wingdings" panose="05000000000000000000" pitchFamily="2" charset="2"/>
              <a:buChar char="q"/>
            </a:pPr>
            <a:r>
              <a:rPr lang="en-US" dirty="0" smtClean="0"/>
              <a:t> </a:t>
            </a:r>
            <a:r>
              <a:rPr lang="en-GB" dirty="0"/>
              <a:t>UNHCR’s Zakat initiative is fully </a:t>
            </a:r>
            <a:r>
              <a:rPr lang="en-GB" dirty="0" err="1" smtClean="0"/>
              <a:t>Shariah</a:t>
            </a:r>
            <a:r>
              <a:rPr lang="en-GB" dirty="0" smtClean="0"/>
              <a:t>-compliant </a:t>
            </a:r>
            <a:r>
              <a:rPr lang="en-GB" dirty="0"/>
              <a:t>and is backed by fatwas from leading institutions and scholars.</a:t>
            </a:r>
          </a:p>
          <a:p>
            <a:pPr lvl="1">
              <a:buFont typeface="Wingdings" panose="05000000000000000000" pitchFamily="2" charset="2"/>
              <a:buChar char="q"/>
            </a:pPr>
            <a:endParaRPr lang="en-US" dirty="0" smtClean="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15345"/>
            <a:ext cx="3095625" cy="732073"/>
          </a:xfrm>
          <a:prstGeom prst="rect">
            <a:avLst/>
          </a:prstGeom>
        </p:spPr>
      </p:pic>
    </p:spTree>
    <p:extLst>
      <p:ext uri="{BB962C8B-B14F-4D97-AF65-F5344CB8AC3E}">
        <p14:creationId xmlns:p14="http://schemas.microsoft.com/office/powerpoint/2010/main" val="1565252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891374" y="633780"/>
            <a:ext cx="10156764" cy="5263896"/>
            <a:chOff x="869949" y="1241065"/>
            <a:chExt cx="10156764" cy="5263896"/>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9949" y="1241065"/>
              <a:ext cx="10058400" cy="5263896"/>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313" y="1241065"/>
              <a:ext cx="10058400" cy="5263896"/>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8313" y="1241065"/>
              <a:ext cx="10058400" cy="5263896"/>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313" y="1241065"/>
              <a:ext cx="10058400" cy="5263896"/>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8313" y="1241065"/>
              <a:ext cx="10058400" cy="5263896"/>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8313" y="1241065"/>
              <a:ext cx="10058400" cy="5263896"/>
            </a:xfrm>
            <a:prstGeom prst="rect">
              <a:avLst/>
            </a:prstGeom>
          </p:spPr>
        </p:pic>
      </p:grpSp>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6215345"/>
            <a:ext cx="3095625" cy="732073"/>
          </a:xfrm>
          <a:prstGeom prst="rect">
            <a:avLst/>
          </a:prstGeom>
        </p:spPr>
      </p:pic>
    </p:spTree>
    <p:extLst>
      <p:ext uri="{BB962C8B-B14F-4D97-AF65-F5344CB8AC3E}">
        <p14:creationId xmlns:p14="http://schemas.microsoft.com/office/powerpoint/2010/main" val="350752334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7041" y="262697"/>
            <a:ext cx="11166372" cy="780214"/>
          </a:xfrm>
          <a:prstGeom prst="rect">
            <a:avLst/>
          </a:prstGeom>
        </p:spPr>
        <p:txBody>
          <a:bodyPr wrap="square">
            <a:spAutoFit/>
          </a:bodyPr>
          <a:lstStyle/>
          <a:p>
            <a:pPr algn="ctr">
              <a:lnSpc>
                <a:spcPct val="70000"/>
              </a:lnSpc>
              <a:spcAft>
                <a:spcPts val="600"/>
              </a:spcAft>
            </a:pPr>
            <a:r>
              <a:rPr lang="en-US" sz="6000" b="1" dirty="0" smtClean="0">
                <a:solidFill>
                  <a:srgbClr val="0072BC"/>
                </a:solidFill>
              </a:rPr>
              <a:t>Thank you – Questions?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215345"/>
            <a:ext cx="3095625" cy="732073"/>
          </a:xfrm>
          <a:prstGeom prst="rect">
            <a:avLst/>
          </a:prstGeom>
        </p:spPr>
      </p:pic>
      <p:pic>
        <p:nvPicPr>
          <p:cNvPr id="12290" name="Picture 2" descr="Image result for happy refugee family unhc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2439" y="1040852"/>
            <a:ext cx="7775575" cy="51744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393640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1"/>
                </a:solidFill>
                <a:latin typeface="+mn-lt"/>
              </a:rPr>
              <a:t>The </a:t>
            </a:r>
            <a:r>
              <a:rPr lang="en-US" b="1" dirty="0">
                <a:solidFill>
                  <a:schemeClr val="accent1"/>
                </a:solidFill>
                <a:latin typeface="+mn-lt"/>
              </a:rPr>
              <a:t>S</a:t>
            </a:r>
            <a:r>
              <a:rPr lang="en-US" b="1" dirty="0" smtClean="0">
                <a:solidFill>
                  <a:schemeClr val="accent1"/>
                </a:solidFill>
                <a:latin typeface="+mn-lt"/>
              </a:rPr>
              <a:t>ituation</a:t>
            </a:r>
            <a:endParaRPr lang="en-GB" b="1" dirty="0">
              <a:solidFill>
                <a:schemeClr val="accent1"/>
              </a:solidFill>
              <a:latin typeface="+mn-lt"/>
            </a:endParaRPr>
          </a:p>
        </p:txBody>
      </p:sp>
      <p:sp>
        <p:nvSpPr>
          <p:cNvPr id="8" name="TextBox 7"/>
          <p:cNvSpPr txBox="1"/>
          <p:nvPr/>
        </p:nvSpPr>
        <p:spPr>
          <a:xfrm>
            <a:off x="1097280" y="5771561"/>
            <a:ext cx="1833271" cy="338554"/>
          </a:xfrm>
          <a:prstGeom prst="rect">
            <a:avLst/>
          </a:prstGeom>
          <a:noFill/>
        </p:spPr>
        <p:txBody>
          <a:bodyPr wrap="square" rtlCol="0">
            <a:spAutoFit/>
          </a:bodyPr>
          <a:lstStyle/>
          <a:p>
            <a:r>
              <a:rPr lang="en-US" sz="1600" dirty="0">
                <a:solidFill>
                  <a:srgbClr val="FAEB00"/>
                </a:solidFill>
              </a:rPr>
              <a:t>a</a:t>
            </a:r>
            <a:r>
              <a:rPr lang="en-US" sz="1600" dirty="0" smtClean="0">
                <a:solidFill>
                  <a:srgbClr val="FAEB00"/>
                </a:solidFill>
              </a:rPr>
              <a:t>s of June 2017</a:t>
            </a:r>
            <a:endParaRPr lang="en-GB" sz="1600" dirty="0">
              <a:solidFill>
                <a:srgbClr val="FAEB00"/>
              </a:solidFill>
            </a:endParaRPr>
          </a:p>
        </p:txBody>
      </p:sp>
      <p:pic>
        <p:nvPicPr>
          <p:cNvPr id="4" name="Picture 3"/>
          <p:cNvPicPr>
            <a:picLocks noChangeAspect="1"/>
          </p:cNvPicPr>
          <p:nvPr/>
        </p:nvPicPr>
        <p:blipFill>
          <a:blip r:embed="rId2"/>
          <a:stretch>
            <a:fillRect/>
          </a:stretch>
        </p:blipFill>
        <p:spPr>
          <a:xfrm>
            <a:off x="30480" y="2208626"/>
            <a:ext cx="12192000" cy="309166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15345"/>
            <a:ext cx="3095625" cy="732073"/>
          </a:xfrm>
          <a:prstGeom prst="rect">
            <a:avLst/>
          </a:prstGeom>
        </p:spPr>
      </p:pic>
    </p:spTree>
    <p:extLst>
      <p:ext uri="{BB962C8B-B14F-4D97-AF65-F5344CB8AC3E}">
        <p14:creationId xmlns:p14="http://schemas.microsoft.com/office/powerpoint/2010/main" val="2457665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17056" y="5771561"/>
            <a:ext cx="1833271" cy="338554"/>
          </a:xfrm>
          <a:prstGeom prst="rect">
            <a:avLst/>
          </a:prstGeom>
          <a:noFill/>
        </p:spPr>
        <p:txBody>
          <a:bodyPr wrap="square" rtlCol="0">
            <a:spAutoFit/>
          </a:bodyPr>
          <a:lstStyle/>
          <a:p>
            <a:r>
              <a:rPr lang="en-US" sz="1600" dirty="0">
                <a:solidFill>
                  <a:srgbClr val="FAEB00"/>
                </a:solidFill>
              </a:rPr>
              <a:t>a</a:t>
            </a:r>
            <a:r>
              <a:rPr lang="en-US" sz="1600" dirty="0" smtClean="0">
                <a:solidFill>
                  <a:srgbClr val="FAEB00"/>
                </a:solidFill>
              </a:rPr>
              <a:t>s of June 2017</a:t>
            </a:r>
            <a:endParaRPr lang="en-GB" sz="1600" dirty="0">
              <a:solidFill>
                <a:srgbClr val="FAEB00"/>
              </a:solidFill>
            </a:endParaRPr>
          </a:p>
        </p:txBody>
      </p:sp>
      <p:pic>
        <p:nvPicPr>
          <p:cNvPr id="4" name="Picture 3"/>
          <p:cNvPicPr>
            <a:picLocks noChangeAspect="1"/>
          </p:cNvPicPr>
          <p:nvPr/>
        </p:nvPicPr>
        <p:blipFill>
          <a:blip r:embed="rId2"/>
          <a:stretch>
            <a:fillRect/>
          </a:stretch>
        </p:blipFill>
        <p:spPr>
          <a:xfrm>
            <a:off x="0" y="-226217"/>
            <a:ext cx="12192000" cy="6633364"/>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15345"/>
            <a:ext cx="3095625" cy="732073"/>
          </a:xfrm>
          <a:prstGeom prst="rect">
            <a:avLst/>
          </a:prstGeom>
        </p:spPr>
      </p:pic>
    </p:spTree>
    <p:extLst>
      <p:ext uri="{BB962C8B-B14F-4D97-AF65-F5344CB8AC3E}">
        <p14:creationId xmlns:p14="http://schemas.microsoft.com/office/powerpoint/2010/main" val="26027145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Image result for UNHCR livelihood programme"/>
          <p:cNvPicPr>
            <a:picLocks noChangeAspect="1" noChangeArrowheads="1"/>
          </p:cNvPicPr>
          <p:nvPr/>
        </p:nvPicPr>
        <p:blipFill rotWithShape="1">
          <a:blip r:embed="rId2">
            <a:extLst>
              <a:ext uri="{28A0092B-C50C-407E-A947-70E740481C1C}">
                <a14:useLocalDpi xmlns:a14="http://schemas.microsoft.com/office/drawing/2010/main" val="0"/>
              </a:ext>
            </a:extLst>
          </a:blip>
          <a:srcRect l="3560" r="13514" b="8468"/>
          <a:stretch/>
        </p:blipFill>
        <p:spPr bwMode="auto">
          <a:xfrm>
            <a:off x="3447728" y="0"/>
            <a:ext cx="4372136" cy="211804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rotWithShape="1">
          <a:blip r:embed="rId3"/>
          <a:srcRect t="10247" b="10985"/>
          <a:stretch/>
        </p:blipFill>
        <p:spPr>
          <a:xfrm>
            <a:off x="7819864" y="2094236"/>
            <a:ext cx="4372136" cy="2295331"/>
          </a:xfrm>
          <a:prstGeom prst="rect">
            <a:avLst/>
          </a:prstGeom>
        </p:spPr>
      </p:pic>
      <p:pic>
        <p:nvPicPr>
          <p:cNvPr id="16" name="Picture 4" descr="Image result for unhcr livelihoods"/>
          <p:cNvPicPr>
            <a:picLocks noChangeAspect="1" noChangeArrowheads="1"/>
          </p:cNvPicPr>
          <p:nvPr/>
        </p:nvPicPr>
        <p:blipFill rotWithShape="1">
          <a:blip r:embed="rId4">
            <a:extLst>
              <a:ext uri="{28A0092B-C50C-407E-A947-70E740481C1C}">
                <a14:useLocalDpi xmlns:a14="http://schemas.microsoft.com/office/drawing/2010/main" val="0"/>
              </a:ext>
            </a:extLst>
          </a:blip>
          <a:srcRect t="7477" b="26243"/>
          <a:stretch/>
        </p:blipFill>
        <p:spPr bwMode="auto">
          <a:xfrm>
            <a:off x="3447728" y="4365754"/>
            <a:ext cx="4372136" cy="193614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215345"/>
            <a:ext cx="3095625" cy="732073"/>
          </a:xfrm>
          <a:prstGeom prst="rect">
            <a:avLst/>
          </a:prstGeom>
        </p:spPr>
      </p:pic>
      <p:sp>
        <p:nvSpPr>
          <p:cNvPr id="18" name="Title 1"/>
          <p:cNvSpPr txBox="1">
            <a:spLocks/>
          </p:cNvSpPr>
          <p:nvPr/>
        </p:nvSpPr>
        <p:spPr>
          <a:xfrm>
            <a:off x="259080" y="317899"/>
            <a:ext cx="3084195" cy="5101826"/>
          </a:xfrm>
          <a:prstGeom prst="rect">
            <a:avLst/>
          </a:prstGeom>
        </p:spPr>
        <p:txBody>
          <a:bodyP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4400" b="1" dirty="0" smtClean="0">
                <a:solidFill>
                  <a:schemeClr val="accent1"/>
                </a:solidFill>
                <a:latin typeface="+mn-lt"/>
              </a:rPr>
              <a:t>UNHCR’s Refugee Livelihoods and Economic Inclusion Strategy 2019-2023</a:t>
            </a:r>
            <a:endParaRPr lang="en-GB" sz="4400" b="1" dirty="0">
              <a:solidFill>
                <a:schemeClr val="accent1"/>
              </a:solidFill>
              <a:latin typeface="+mn-lt"/>
            </a:endParaRPr>
          </a:p>
        </p:txBody>
      </p:sp>
    </p:spTree>
    <p:extLst>
      <p:ext uri="{BB962C8B-B14F-4D97-AF65-F5344CB8AC3E}">
        <p14:creationId xmlns:p14="http://schemas.microsoft.com/office/powerpoint/2010/main" val="393830751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215345"/>
            <a:ext cx="3095625" cy="732073"/>
          </a:xfrm>
          <a:prstGeom prst="rect">
            <a:avLst/>
          </a:prstGeom>
        </p:spPr>
      </p:pic>
      <p:sp>
        <p:nvSpPr>
          <p:cNvPr id="18" name="Title 1"/>
          <p:cNvSpPr txBox="1">
            <a:spLocks/>
          </p:cNvSpPr>
          <p:nvPr/>
        </p:nvSpPr>
        <p:spPr>
          <a:xfrm>
            <a:off x="192405" y="333645"/>
            <a:ext cx="11780520" cy="714105"/>
          </a:xfrm>
          <a:prstGeom prst="rect">
            <a:avLst/>
          </a:prstGeom>
        </p:spPr>
        <p:txBody>
          <a:bodyP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4000" b="1" dirty="0" smtClean="0">
                <a:solidFill>
                  <a:schemeClr val="accent1"/>
                </a:solidFill>
                <a:latin typeface="+mn-lt"/>
              </a:rPr>
              <a:t>Economic Inclusion for Refugees - Why?</a:t>
            </a:r>
            <a:endParaRPr lang="en-GB" sz="4000" b="1" dirty="0">
              <a:solidFill>
                <a:schemeClr val="accent1"/>
              </a:solidFill>
              <a:latin typeface="+mn-lt"/>
            </a:endParaRPr>
          </a:p>
        </p:txBody>
      </p:sp>
      <p:graphicFrame>
        <p:nvGraphicFramePr>
          <p:cNvPr id="10" name="Table 9"/>
          <p:cNvGraphicFramePr>
            <a:graphicFrameLocks noGrp="1"/>
          </p:cNvGraphicFramePr>
          <p:nvPr>
            <p:extLst>
              <p:ext uri="{D42A27DB-BD31-4B8C-83A1-F6EECF244321}">
                <p14:modId xmlns:p14="http://schemas.microsoft.com/office/powerpoint/2010/main" val="2672941176"/>
              </p:ext>
            </p:extLst>
          </p:nvPr>
        </p:nvGraphicFramePr>
        <p:xfrm>
          <a:off x="989047" y="2295926"/>
          <a:ext cx="10147973" cy="763901"/>
        </p:xfrm>
        <a:graphic>
          <a:graphicData uri="http://schemas.openxmlformats.org/drawingml/2006/table">
            <a:tbl>
              <a:tblPr firstRow="1" bandRow="1">
                <a:tableStyleId>{5C22544A-7EE6-4342-B048-85BDC9FD1C3A}</a:tableStyleId>
              </a:tblPr>
              <a:tblGrid>
                <a:gridCol w="10147973"/>
              </a:tblGrid>
              <a:tr h="76390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000" u="sng" dirty="0" smtClean="0"/>
                        <a:t>Economic inclusion </a:t>
                      </a:r>
                      <a:r>
                        <a:rPr lang="en-GB" sz="2000" dirty="0" smtClean="0"/>
                        <a:t>entails access to labour markets, finance, entrepreneurship and economic opportunities for all, including non-citizens in addition to vulnerable and underserved groups</a:t>
                      </a:r>
                      <a:endParaRPr lang="en-GB" sz="2000" dirty="0" smtClean="0">
                        <a:solidFill>
                          <a:schemeClr val="bg1"/>
                        </a:solidFill>
                      </a:endParaRPr>
                    </a:p>
                  </a:txBody>
                  <a:tcPr/>
                </a:tc>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2755579836"/>
              </p:ext>
            </p:extLst>
          </p:nvPr>
        </p:nvGraphicFramePr>
        <p:xfrm>
          <a:off x="989048" y="3444205"/>
          <a:ext cx="10147973" cy="1005840"/>
        </p:xfrm>
        <a:graphic>
          <a:graphicData uri="http://schemas.openxmlformats.org/drawingml/2006/table">
            <a:tbl>
              <a:tblPr firstRow="1" bandRow="1">
                <a:tableStyleId>{5C22544A-7EE6-4342-B048-85BDC9FD1C3A}</a:tableStyleId>
              </a:tblPr>
              <a:tblGrid>
                <a:gridCol w="10147973"/>
              </a:tblGrid>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000" dirty="0" smtClean="0">
                          <a:solidFill>
                            <a:schemeClr val="bg1"/>
                          </a:solidFill>
                        </a:rPr>
                        <a:t>UNHCR recognises that </a:t>
                      </a:r>
                      <a:r>
                        <a:rPr lang="en-GB" sz="2000" u="sng" dirty="0" smtClean="0">
                          <a:solidFill>
                            <a:schemeClr val="bg1"/>
                          </a:solidFill>
                        </a:rPr>
                        <a:t>access to financial capital </a:t>
                      </a:r>
                      <a:r>
                        <a:rPr lang="en-GB" sz="2000" dirty="0" smtClean="0">
                          <a:solidFill>
                            <a:schemeClr val="bg1"/>
                          </a:solidFill>
                        </a:rPr>
                        <a:t>is a vital element in the pursuit of self-reliance for refugees and highlights the crucial role of micro-finance in providing access to credit and loans for refugees, who are usually excluded from mainstream financial services</a:t>
                      </a:r>
                    </a:p>
                  </a:txBody>
                  <a:tcPr/>
                </a:tc>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2816798677"/>
              </p:ext>
            </p:extLst>
          </p:nvPr>
        </p:nvGraphicFramePr>
        <p:xfrm>
          <a:off x="989047" y="943596"/>
          <a:ext cx="10147974" cy="1005840"/>
        </p:xfrm>
        <a:graphic>
          <a:graphicData uri="http://schemas.openxmlformats.org/drawingml/2006/table">
            <a:tbl>
              <a:tblPr firstRow="1" bandRow="1">
                <a:tableStyleId>{5C22544A-7EE6-4342-B048-85BDC9FD1C3A}</a:tableStyleId>
              </a:tblPr>
              <a:tblGrid>
                <a:gridCol w="10147974"/>
              </a:tblGrid>
              <a:tr h="370840">
                <a:tc>
                  <a:txBody>
                    <a:bodyPr/>
                    <a:lstStyle/>
                    <a:p>
                      <a:pPr algn="ctr"/>
                      <a:r>
                        <a:rPr lang="en-GB" sz="2000" dirty="0" smtClean="0"/>
                        <a:t>The </a:t>
                      </a:r>
                      <a:r>
                        <a:rPr lang="en-GB" sz="2000" u="sng" dirty="0" smtClean="0"/>
                        <a:t>reduction of dependency </a:t>
                      </a:r>
                      <a:r>
                        <a:rPr lang="en-GB" sz="2000" dirty="0" smtClean="0"/>
                        <a:t>through economic empowerment and the promotion of self-reliance</a:t>
                      </a:r>
                      <a:r>
                        <a:rPr lang="en-GB" sz="2000" baseline="0" dirty="0" smtClean="0"/>
                        <a:t> is</a:t>
                      </a:r>
                      <a:r>
                        <a:rPr lang="en-GB" sz="2000" dirty="0" smtClean="0"/>
                        <a:t> at the heart of UNHCR’s core mandate to protect and promote durable solutions for Persons of Concern (</a:t>
                      </a:r>
                      <a:r>
                        <a:rPr lang="en-GB" sz="2000" dirty="0" err="1" smtClean="0"/>
                        <a:t>PoCs</a:t>
                      </a:r>
                      <a:r>
                        <a:rPr lang="en-GB" sz="2000" dirty="0" smtClean="0"/>
                        <a:t>)</a:t>
                      </a:r>
                      <a:endParaRPr lang="en-GB" sz="2000" dirty="0"/>
                    </a:p>
                  </a:txBody>
                  <a:tcPr/>
                </a:tc>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1462510647"/>
              </p:ext>
            </p:extLst>
          </p:nvPr>
        </p:nvGraphicFramePr>
        <p:xfrm>
          <a:off x="989047" y="4797144"/>
          <a:ext cx="10147972" cy="1005840"/>
        </p:xfrm>
        <a:graphic>
          <a:graphicData uri="http://schemas.openxmlformats.org/drawingml/2006/table">
            <a:tbl>
              <a:tblPr firstRow="1" bandRow="1">
                <a:tableStyleId>{5C22544A-7EE6-4342-B048-85BDC9FD1C3A}</a:tableStyleId>
              </a:tblPr>
              <a:tblGrid>
                <a:gridCol w="10147972"/>
              </a:tblGrid>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000" b="1" kern="1200" dirty="0" smtClean="0">
                          <a:solidFill>
                            <a:schemeClr val="lt1"/>
                          </a:solidFill>
                          <a:effectLst/>
                          <a:latin typeface="+mn-lt"/>
                          <a:ea typeface="+mn-ea"/>
                          <a:cs typeface="+mn-cs"/>
                        </a:rPr>
                        <a:t>Under certain conditions, microfinance, if well planned, is one of the tools that can contribute to the enhancement of the capacity of </a:t>
                      </a:r>
                      <a:r>
                        <a:rPr lang="en-GB" sz="2000" b="1" kern="1200" dirty="0" err="1" smtClean="0">
                          <a:solidFill>
                            <a:schemeClr val="lt1"/>
                          </a:solidFill>
                          <a:effectLst/>
                          <a:latin typeface="+mn-lt"/>
                          <a:ea typeface="+mn-ea"/>
                          <a:cs typeface="+mn-cs"/>
                        </a:rPr>
                        <a:t>PoC</a:t>
                      </a:r>
                      <a:r>
                        <a:rPr lang="en-GB" sz="2000" b="1" kern="1200" dirty="0" smtClean="0">
                          <a:solidFill>
                            <a:schemeClr val="lt1"/>
                          </a:solidFill>
                          <a:effectLst/>
                          <a:latin typeface="+mn-lt"/>
                          <a:ea typeface="+mn-ea"/>
                          <a:cs typeface="+mn-cs"/>
                        </a:rPr>
                        <a:t>, </a:t>
                      </a:r>
                      <a:r>
                        <a:rPr lang="en-GB" sz="2000" b="1" u="sng" kern="1200" dirty="0" smtClean="0">
                          <a:solidFill>
                            <a:schemeClr val="lt1"/>
                          </a:solidFill>
                          <a:effectLst/>
                          <a:latin typeface="+mn-lt"/>
                          <a:ea typeface="+mn-ea"/>
                          <a:cs typeface="+mn-cs"/>
                        </a:rPr>
                        <a:t>particularly women who represent 70% of microfinance clientele</a:t>
                      </a:r>
                      <a:r>
                        <a:rPr lang="en-GB" sz="2000" b="1" kern="1200" dirty="0" smtClean="0">
                          <a:solidFill>
                            <a:schemeClr val="lt1"/>
                          </a:solidFill>
                          <a:effectLst/>
                          <a:latin typeface="+mn-lt"/>
                          <a:ea typeface="+mn-ea"/>
                          <a:cs typeface="+mn-cs"/>
                        </a:rPr>
                        <a:t> worldwide, to generate income and improve their standards of living</a:t>
                      </a:r>
                    </a:p>
                  </a:txBody>
                  <a:tcPr/>
                </a:tc>
              </a:tr>
            </a:tbl>
          </a:graphicData>
        </a:graphic>
      </p:graphicFrame>
    </p:spTree>
    <p:extLst>
      <p:ext uri="{BB962C8B-B14F-4D97-AF65-F5344CB8AC3E}">
        <p14:creationId xmlns:p14="http://schemas.microsoft.com/office/powerpoint/2010/main" val="708895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215345"/>
            <a:ext cx="3095625" cy="732073"/>
          </a:xfrm>
          <a:prstGeom prst="rect">
            <a:avLst/>
          </a:prstGeom>
        </p:spPr>
      </p:pic>
      <p:sp>
        <p:nvSpPr>
          <p:cNvPr id="18" name="Title 1"/>
          <p:cNvSpPr txBox="1">
            <a:spLocks/>
          </p:cNvSpPr>
          <p:nvPr/>
        </p:nvSpPr>
        <p:spPr>
          <a:xfrm>
            <a:off x="192405" y="333645"/>
            <a:ext cx="7284720" cy="714105"/>
          </a:xfrm>
          <a:prstGeom prst="rect">
            <a:avLst/>
          </a:prstGeom>
        </p:spPr>
        <p:txBody>
          <a:bodyPr>
            <a:normAutofit fontScale="70000" lnSpcReduction="2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4700" b="1" dirty="0">
                <a:solidFill>
                  <a:schemeClr val="accent1"/>
                </a:solidFill>
                <a:latin typeface="+mn-lt"/>
              </a:rPr>
              <a:t>Economic Inclusion for </a:t>
            </a:r>
            <a:r>
              <a:rPr lang="en-US" sz="4600" b="1" dirty="0">
                <a:solidFill>
                  <a:schemeClr val="accent1"/>
                </a:solidFill>
                <a:latin typeface="+mn-lt"/>
              </a:rPr>
              <a:t>Refugees - How?</a:t>
            </a:r>
            <a:endParaRPr lang="en-GB" sz="4600" b="1" dirty="0">
              <a:solidFill>
                <a:schemeClr val="accent1"/>
              </a:solidFill>
              <a:latin typeface="+mn-lt"/>
            </a:endParaRPr>
          </a:p>
          <a:p>
            <a:endParaRPr lang="en-GB" sz="4000" b="1" dirty="0">
              <a:solidFill>
                <a:schemeClr val="accent1"/>
              </a:solidFill>
              <a:latin typeface="+mn-lt"/>
            </a:endParaRPr>
          </a:p>
        </p:txBody>
      </p:sp>
      <p:pic>
        <p:nvPicPr>
          <p:cNvPr id="2" name="Picture 1"/>
          <p:cNvPicPr>
            <a:picLocks noChangeAspect="1"/>
          </p:cNvPicPr>
          <p:nvPr/>
        </p:nvPicPr>
        <p:blipFill>
          <a:blip r:embed="rId3"/>
          <a:stretch>
            <a:fillRect/>
          </a:stretch>
        </p:blipFill>
        <p:spPr>
          <a:xfrm>
            <a:off x="1205865" y="901419"/>
            <a:ext cx="5257800" cy="2298320"/>
          </a:xfrm>
          <a:prstGeom prst="rect">
            <a:avLst/>
          </a:prstGeom>
        </p:spPr>
      </p:pic>
      <p:pic>
        <p:nvPicPr>
          <p:cNvPr id="5" name="Picture 2" descr="Image result for unhcr livelihood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4180" y="3199739"/>
            <a:ext cx="4221170" cy="280473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7477125" y="333645"/>
            <a:ext cx="4229100" cy="5953125"/>
          </a:xfrm>
          <a:prstGeom prst="rect">
            <a:avLst/>
          </a:prstGeom>
        </p:spPr>
      </p:pic>
    </p:spTree>
    <p:extLst>
      <p:ext uri="{BB962C8B-B14F-4D97-AF65-F5344CB8AC3E}">
        <p14:creationId xmlns:p14="http://schemas.microsoft.com/office/powerpoint/2010/main" val="4107093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215345"/>
            <a:ext cx="3095625" cy="732073"/>
          </a:xfrm>
          <a:prstGeom prst="rect">
            <a:avLst/>
          </a:prstGeom>
        </p:spPr>
      </p:pic>
      <p:sp>
        <p:nvSpPr>
          <p:cNvPr id="18" name="Title 1"/>
          <p:cNvSpPr txBox="1">
            <a:spLocks/>
          </p:cNvSpPr>
          <p:nvPr/>
        </p:nvSpPr>
        <p:spPr>
          <a:xfrm>
            <a:off x="192405" y="333645"/>
            <a:ext cx="7284720" cy="714105"/>
          </a:xfrm>
          <a:prstGeom prst="rect">
            <a:avLst/>
          </a:prstGeom>
        </p:spPr>
        <p:txBody>
          <a:bodyPr>
            <a:normAutofit fontScale="70000" lnSpcReduction="2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4700" b="1" dirty="0">
                <a:solidFill>
                  <a:schemeClr val="accent1"/>
                </a:solidFill>
                <a:latin typeface="+mn-lt"/>
              </a:rPr>
              <a:t>Economic Inclusion for </a:t>
            </a:r>
            <a:r>
              <a:rPr lang="en-US" sz="4600" b="1" dirty="0">
                <a:solidFill>
                  <a:schemeClr val="accent1"/>
                </a:solidFill>
                <a:latin typeface="+mn-lt"/>
              </a:rPr>
              <a:t>Refugees </a:t>
            </a:r>
            <a:r>
              <a:rPr lang="en-US" sz="4600" b="1" dirty="0" smtClean="0">
                <a:solidFill>
                  <a:schemeClr val="accent1"/>
                </a:solidFill>
                <a:latin typeface="+mn-lt"/>
              </a:rPr>
              <a:t>- Impact</a:t>
            </a:r>
            <a:endParaRPr lang="en-GB" sz="4600" b="1" dirty="0">
              <a:solidFill>
                <a:schemeClr val="accent1"/>
              </a:solidFill>
              <a:latin typeface="+mn-lt"/>
            </a:endParaRPr>
          </a:p>
          <a:p>
            <a:endParaRPr lang="en-GB" sz="4000" b="1" dirty="0">
              <a:solidFill>
                <a:schemeClr val="accent1"/>
              </a:solidFill>
              <a:latin typeface="+mn-lt"/>
            </a:endParaRPr>
          </a:p>
        </p:txBody>
      </p:sp>
      <p:pic>
        <p:nvPicPr>
          <p:cNvPr id="4" name="Picture 3"/>
          <p:cNvPicPr>
            <a:picLocks noChangeAspect="1"/>
          </p:cNvPicPr>
          <p:nvPr/>
        </p:nvPicPr>
        <p:blipFill>
          <a:blip r:embed="rId3"/>
          <a:stretch>
            <a:fillRect/>
          </a:stretch>
        </p:blipFill>
        <p:spPr>
          <a:xfrm>
            <a:off x="1552575" y="909637"/>
            <a:ext cx="9086850" cy="5172075"/>
          </a:xfrm>
          <a:prstGeom prst="rect">
            <a:avLst/>
          </a:prstGeom>
        </p:spPr>
      </p:pic>
    </p:spTree>
    <p:extLst>
      <p:ext uri="{BB962C8B-B14F-4D97-AF65-F5344CB8AC3E}">
        <p14:creationId xmlns:p14="http://schemas.microsoft.com/office/powerpoint/2010/main" val="22005492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215345"/>
            <a:ext cx="3095625" cy="732073"/>
          </a:xfrm>
          <a:prstGeom prst="rect">
            <a:avLst/>
          </a:prstGeom>
        </p:spPr>
      </p:pic>
      <p:sp>
        <p:nvSpPr>
          <p:cNvPr id="18" name="Title 1"/>
          <p:cNvSpPr txBox="1">
            <a:spLocks/>
          </p:cNvSpPr>
          <p:nvPr/>
        </p:nvSpPr>
        <p:spPr>
          <a:xfrm>
            <a:off x="192404" y="333645"/>
            <a:ext cx="9142095" cy="714105"/>
          </a:xfrm>
          <a:prstGeom prst="rect">
            <a:avLst/>
          </a:prstGeom>
        </p:spPr>
        <p:txBody>
          <a:bodyPr>
            <a:normAutofit fontScale="62500" lnSpcReduction="2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4700" b="1" dirty="0">
                <a:solidFill>
                  <a:schemeClr val="accent1"/>
                </a:solidFill>
                <a:latin typeface="+mn-lt"/>
              </a:rPr>
              <a:t>Economic Inclusion for </a:t>
            </a:r>
            <a:r>
              <a:rPr lang="en-US" sz="4600" b="1" dirty="0">
                <a:solidFill>
                  <a:schemeClr val="accent1"/>
                </a:solidFill>
                <a:latin typeface="+mn-lt"/>
              </a:rPr>
              <a:t>Refugees </a:t>
            </a:r>
            <a:r>
              <a:rPr lang="en-US" sz="4600" b="1" dirty="0" smtClean="0">
                <a:solidFill>
                  <a:schemeClr val="accent1"/>
                </a:solidFill>
                <a:latin typeface="+mn-lt"/>
              </a:rPr>
              <a:t>– Microfinance Activities</a:t>
            </a:r>
            <a:endParaRPr lang="en-GB" sz="4600" b="1" dirty="0">
              <a:solidFill>
                <a:schemeClr val="accent1"/>
              </a:solidFill>
              <a:latin typeface="+mn-lt"/>
            </a:endParaRPr>
          </a:p>
          <a:p>
            <a:endParaRPr lang="en-GB" sz="4000" b="1" dirty="0">
              <a:solidFill>
                <a:schemeClr val="accent1"/>
              </a:solidFill>
              <a:latin typeface="+mn-lt"/>
            </a:endParaRPr>
          </a:p>
        </p:txBody>
      </p:sp>
      <p:pic>
        <p:nvPicPr>
          <p:cNvPr id="2" name="Picture 1"/>
          <p:cNvPicPr>
            <a:picLocks noChangeAspect="1"/>
          </p:cNvPicPr>
          <p:nvPr/>
        </p:nvPicPr>
        <p:blipFill>
          <a:blip r:embed="rId3"/>
          <a:stretch>
            <a:fillRect/>
          </a:stretch>
        </p:blipFill>
        <p:spPr>
          <a:xfrm>
            <a:off x="785812" y="1047750"/>
            <a:ext cx="10620375" cy="1447800"/>
          </a:xfrm>
          <a:prstGeom prst="rect">
            <a:avLst/>
          </a:prstGeom>
        </p:spPr>
      </p:pic>
      <p:sp>
        <p:nvSpPr>
          <p:cNvPr id="3" name="TextBox 2"/>
          <p:cNvSpPr txBox="1"/>
          <p:nvPr/>
        </p:nvSpPr>
        <p:spPr>
          <a:xfrm>
            <a:off x="785812" y="2231789"/>
            <a:ext cx="3276600" cy="4247317"/>
          </a:xfrm>
          <a:prstGeom prst="rect">
            <a:avLst/>
          </a:prstGeom>
          <a:noFill/>
        </p:spPr>
        <p:txBody>
          <a:bodyPr wrap="square" rtlCol="0">
            <a:spAutoFit/>
          </a:bodyPr>
          <a:lstStyle/>
          <a:p>
            <a:r>
              <a:rPr lang="en-GB" b="1" dirty="0"/>
              <a:t>Many refugees are </a:t>
            </a:r>
            <a:r>
              <a:rPr lang="en-GB" b="1" dirty="0" smtClean="0"/>
              <a:t>entrepreneurs, </a:t>
            </a:r>
            <a:r>
              <a:rPr lang="en-GB" b="1" dirty="0"/>
              <a:t>having been business owners in their country of origin or having entrepreneurial skills to start or expand a business activity in their host country</a:t>
            </a:r>
            <a:r>
              <a:rPr lang="en-GB" b="1" dirty="0" smtClean="0"/>
              <a:t>.</a:t>
            </a:r>
          </a:p>
          <a:p>
            <a:endParaRPr lang="en-GB" dirty="0"/>
          </a:p>
          <a:p>
            <a:r>
              <a:rPr lang="en-GB" dirty="0"/>
              <a:t>At UNHCR, we are committed to helping refugee entrepreneurs and business owners to develop new livelihoods or re-start enterprises in their countries of residence.</a:t>
            </a:r>
          </a:p>
          <a:p>
            <a:endParaRPr lang="en-GB" dirty="0"/>
          </a:p>
        </p:txBody>
      </p:sp>
      <p:sp>
        <p:nvSpPr>
          <p:cNvPr id="11" name="Content Placeholder 2"/>
          <p:cNvSpPr txBox="1">
            <a:spLocks/>
          </p:cNvSpPr>
          <p:nvPr/>
        </p:nvSpPr>
        <p:spPr>
          <a:xfrm>
            <a:off x="6628526" y="2343767"/>
            <a:ext cx="4941570" cy="4023360"/>
          </a:xfrm>
          <a:prstGeom prst="rect">
            <a:avLst/>
          </a:prstGeom>
        </p:spPr>
        <p:txBody>
          <a:bodyPr>
            <a:normAutofit fontScale="925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201168" lvl="1" indent="0">
              <a:buFont typeface="Calibri" pitchFamily="34" charset="0"/>
              <a:buNone/>
            </a:pPr>
            <a:r>
              <a:rPr lang="en-GB" dirty="0" smtClean="0"/>
              <a:t>Microfinance can help build the financial capital of refugee households, to expand their livelihood opportunities and support their socio-economic wellbeing. </a:t>
            </a:r>
          </a:p>
          <a:p>
            <a:pPr marL="201168" lvl="1" indent="0">
              <a:buFont typeface="Calibri" pitchFamily="34" charset="0"/>
              <a:buNone/>
            </a:pPr>
            <a:endParaRPr lang="en-US" dirty="0" smtClean="0"/>
          </a:p>
          <a:p>
            <a:pPr lvl="1">
              <a:buFont typeface="Wingdings" panose="05000000000000000000" pitchFamily="2" charset="2"/>
              <a:buChar char="q"/>
            </a:pPr>
            <a:r>
              <a:rPr lang="en-GB" b="1" dirty="0" smtClean="0"/>
              <a:t>Start-up grants (short-term)</a:t>
            </a:r>
            <a:r>
              <a:rPr lang="en-GB" dirty="0" smtClean="0"/>
              <a:t>: </a:t>
            </a:r>
            <a:r>
              <a:rPr lang="en-GB" dirty="0"/>
              <a:t>s</a:t>
            </a:r>
            <a:r>
              <a:rPr lang="en-GB" dirty="0" smtClean="0"/>
              <a:t>tart-up </a:t>
            </a:r>
            <a:r>
              <a:rPr lang="en-GB" dirty="0"/>
              <a:t>capital is critical for refugees who establish enterprises</a:t>
            </a:r>
            <a:r>
              <a:rPr lang="en-GB" dirty="0" smtClean="0"/>
              <a:t>. They </a:t>
            </a:r>
            <a:r>
              <a:rPr lang="en-GB" dirty="0"/>
              <a:t>are provided where access to loans and other financial services is limited.  The grant may be in the form of a productive asset or, where possible, is given in cash. Grants are provided based on the viability of the business plan the refugees have developed.  </a:t>
            </a:r>
            <a:endParaRPr lang="en-GB" dirty="0" smtClean="0"/>
          </a:p>
          <a:p>
            <a:pPr lvl="1">
              <a:buFont typeface="Wingdings" panose="05000000000000000000" pitchFamily="2" charset="2"/>
              <a:buChar char="q"/>
            </a:pPr>
            <a:endParaRPr lang="en-GB" b="1" dirty="0" smtClean="0"/>
          </a:p>
          <a:p>
            <a:pPr lvl="1">
              <a:buFont typeface="Wingdings" panose="05000000000000000000" pitchFamily="2" charset="2"/>
              <a:buChar char="q"/>
            </a:pPr>
            <a:r>
              <a:rPr lang="en-GB" b="1" dirty="0" smtClean="0"/>
              <a:t>Financial inclusion (medium to long-term)</a:t>
            </a:r>
            <a:r>
              <a:rPr lang="en-GB" dirty="0" smtClean="0"/>
              <a:t>: microfinance projects aim to facilitate and promote sustainable access to services provided by microfinance institutions (savings, credits, transfers, micro-insurance).</a:t>
            </a:r>
            <a:endParaRPr lang="en-US" dirty="0" smtClean="0"/>
          </a:p>
        </p:txBody>
      </p:sp>
      <p:pic>
        <p:nvPicPr>
          <p:cNvPr id="8" name="Picture 7"/>
          <p:cNvPicPr>
            <a:picLocks noChangeAspect="1"/>
          </p:cNvPicPr>
          <p:nvPr/>
        </p:nvPicPr>
        <p:blipFill>
          <a:blip r:embed="rId4"/>
          <a:stretch>
            <a:fillRect/>
          </a:stretch>
        </p:blipFill>
        <p:spPr>
          <a:xfrm>
            <a:off x="4209612" y="2231789"/>
            <a:ext cx="2271713" cy="3898206"/>
          </a:xfrm>
          <a:prstGeom prst="rect">
            <a:avLst/>
          </a:prstGeom>
        </p:spPr>
      </p:pic>
    </p:spTree>
    <p:extLst>
      <p:ext uri="{BB962C8B-B14F-4D97-AF65-F5344CB8AC3E}">
        <p14:creationId xmlns:p14="http://schemas.microsoft.com/office/powerpoint/2010/main" val="813476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15345"/>
            <a:ext cx="3095625" cy="732073"/>
          </a:xfrm>
          <a:prstGeom prst="rect">
            <a:avLst/>
          </a:prstGeom>
        </p:spPr>
      </p:pic>
      <p:sp>
        <p:nvSpPr>
          <p:cNvPr id="11" name="Title 1"/>
          <p:cNvSpPr txBox="1">
            <a:spLocks/>
          </p:cNvSpPr>
          <p:nvPr/>
        </p:nvSpPr>
        <p:spPr>
          <a:xfrm>
            <a:off x="192404" y="333645"/>
            <a:ext cx="9142095" cy="714105"/>
          </a:xfrm>
          <a:prstGeom prst="rect">
            <a:avLst/>
          </a:prstGeom>
        </p:spPr>
        <p:txBody>
          <a:bodyP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2800" b="1" dirty="0" smtClean="0">
                <a:solidFill>
                  <a:schemeClr val="accent1"/>
                </a:solidFill>
                <a:latin typeface="+mn-lt"/>
              </a:rPr>
              <a:t>Microfinance Activities – Start-up Grants (Syria)</a:t>
            </a:r>
            <a:endParaRPr lang="en-GB" sz="2800" b="1" dirty="0">
              <a:solidFill>
                <a:schemeClr val="accent1"/>
              </a:solidFill>
              <a:latin typeface="+mn-lt"/>
            </a:endParaRPr>
          </a:p>
          <a:p>
            <a:endParaRPr lang="en-GB" sz="2400" b="1" dirty="0">
              <a:solidFill>
                <a:schemeClr val="accent1"/>
              </a:solidFill>
              <a:latin typeface="+mn-lt"/>
            </a:endParaRPr>
          </a:p>
        </p:txBody>
      </p:sp>
      <p:pic>
        <p:nvPicPr>
          <p:cNvPr id="8196" name="Picture 4" descr="https://www.unhcr.org/thumb1/56e193bd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3384" y="857251"/>
            <a:ext cx="4222710" cy="282825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92403" y="1047750"/>
            <a:ext cx="6102880" cy="5755422"/>
          </a:xfrm>
          <a:prstGeom prst="rect">
            <a:avLst/>
          </a:prstGeom>
          <a:noFill/>
        </p:spPr>
        <p:txBody>
          <a:bodyPr wrap="square" rtlCol="0">
            <a:spAutoFit/>
          </a:bodyPr>
          <a:lstStyle/>
          <a:p>
            <a:pPr marL="285750" indent="-285750">
              <a:buFont typeface="Wingdings" panose="05000000000000000000" pitchFamily="2" charset="2"/>
              <a:buChar char="q"/>
            </a:pPr>
            <a:r>
              <a:rPr lang="en-GB" sz="1600" dirty="0" smtClean="0"/>
              <a:t>UNHCR’s </a:t>
            </a:r>
            <a:r>
              <a:rPr lang="en-GB" sz="1600" dirty="0"/>
              <a:t>Small Business Grants </a:t>
            </a:r>
            <a:r>
              <a:rPr lang="en-GB" sz="1600" dirty="0" smtClean="0"/>
              <a:t>Programme </a:t>
            </a:r>
            <a:r>
              <a:rPr lang="en-GB" sz="1600" dirty="0"/>
              <a:t>gave a second chance to </a:t>
            </a:r>
            <a:r>
              <a:rPr lang="en-GB" sz="1600" dirty="0" smtClean="0"/>
              <a:t>thousands of displaced </a:t>
            </a:r>
            <a:r>
              <a:rPr lang="en-GB" sz="1600" dirty="0"/>
              <a:t>people within </a:t>
            </a:r>
            <a:r>
              <a:rPr lang="en-GB" sz="1600" dirty="0" smtClean="0"/>
              <a:t>Syria.</a:t>
            </a:r>
          </a:p>
          <a:p>
            <a:pPr marL="285750" indent="-285750">
              <a:buFont typeface="Wingdings" panose="05000000000000000000" pitchFamily="2" charset="2"/>
              <a:buChar char="q"/>
            </a:pPr>
            <a:endParaRPr lang="en-GB" sz="1600" dirty="0" smtClean="0"/>
          </a:p>
          <a:p>
            <a:pPr marL="285750" indent="-285750">
              <a:buFont typeface="Wingdings" panose="05000000000000000000" pitchFamily="2" charset="2"/>
              <a:buChar char="q"/>
            </a:pPr>
            <a:r>
              <a:rPr lang="en-GB" sz="1600" dirty="0"/>
              <a:t>E</a:t>
            </a:r>
            <a:r>
              <a:rPr lang="en-GB" sz="1600" dirty="0" smtClean="0"/>
              <a:t>nabling </a:t>
            </a:r>
            <a:r>
              <a:rPr lang="en-GB" sz="1600" dirty="0"/>
              <a:t>them to open </a:t>
            </a:r>
            <a:r>
              <a:rPr lang="en-GB" sz="1600" dirty="0" smtClean="0"/>
              <a:t>businesses </a:t>
            </a:r>
            <a:r>
              <a:rPr lang="en-GB" sz="1600" dirty="0"/>
              <a:t>ranging from hairdressing salons like </a:t>
            </a:r>
            <a:r>
              <a:rPr lang="en-GB" sz="1600" dirty="0" err="1"/>
              <a:t>Momena’s</a:t>
            </a:r>
            <a:r>
              <a:rPr lang="en-GB" sz="1600" dirty="0"/>
              <a:t> to grocery stores and vehicle repair workshops</a:t>
            </a:r>
            <a:r>
              <a:rPr lang="en-GB" sz="1600" dirty="0" smtClean="0"/>
              <a:t>.</a:t>
            </a:r>
          </a:p>
          <a:p>
            <a:pPr marL="285750" indent="-285750">
              <a:buFont typeface="Wingdings" panose="05000000000000000000" pitchFamily="2" charset="2"/>
              <a:buChar char="q"/>
            </a:pPr>
            <a:endParaRPr lang="en-GB" sz="1600" dirty="0"/>
          </a:p>
          <a:p>
            <a:pPr marL="285750" indent="-285750">
              <a:buFont typeface="Wingdings" panose="05000000000000000000" pitchFamily="2" charset="2"/>
              <a:buChar char="q"/>
            </a:pPr>
            <a:r>
              <a:rPr lang="en-GB" sz="1600" dirty="0" smtClean="0"/>
              <a:t>The story of </a:t>
            </a:r>
            <a:r>
              <a:rPr lang="en-GB" sz="1600" b="1" dirty="0" err="1" smtClean="0"/>
              <a:t>Momena</a:t>
            </a:r>
            <a:r>
              <a:rPr lang="en-GB" sz="1600" dirty="0" smtClean="0"/>
              <a:t>: a </a:t>
            </a:r>
            <a:r>
              <a:rPr lang="en-GB" sz="1600" dirty="0"/>
              <a:t>friend of </a:t>
            </a:r>
            <a:r>
              <a:rPr lang="en-GB" sz="1600" dirty="0" smtClean="0"/>
              <a:t>hers </a:t>
            </a:r>
            <a:r>
              <a:rPr lang="en-GB" sz="1600" dirty="0"/>
              <a:t>mentioned a programme offered </a:t>
            </a:r>
            <a:r>
              <a:rPr lang="en-GB" sz="1600" dirty="0" smtClean="0"/>
              <a:t>by </a:t>
            </a:r>
            <a:r>
              <a:rPr lang="en-GB" sz="1600" dirty="0"/>
              <a:t>Al Nada Association, a Damascus-based </a:t>
            </a:r>
            <a:r>
              <a:rPr lang="en-GB" sz="1600" dirty="0" err="1"/>
              <a:t>nonprofit</a:t>
            </a:r>
            <a:r>
              <a:rPr lang="en-GB" sz="1600" dirty="0"/>
              <a:t> that partners with </a:t>
            </a:r>
            <a:r>
              <a:rPr lang="en-GB" sz="1600" dirty="0" smtClean="0"/>
              <a:t>UNHCR, </a:t>
            </a:r>
            <a:r>
              <a:rPr lang="en-GB" sz="1600" dirty="0"/>
              <a:t>to provide </a:t>
            </a:r>
            <a:r>
              <a:rPr lang="en-GB" sz="1600" dirty="0" smtClean="0"/>
              <a:t>start-up </a:t>
            </a:r>
            <a:r>
              <a:rPr lang="en-GB" sz="1600" dirty="0"/>
              <a:t>grants of up to $1,500 for small businesses</a:t>
            </a:r>
            <a:r>
              <a:rPr lang="en-GB" sz="1600" dirty="0" smtClean="0"/>
              <a:t>.</a:t>
            </a:r>
          </a:p>
          <a:p>
            <a:pPr marL="285750" indent="-285750">
              <a:buFont typeface="Wingdings" panose="05000000000000000000" pitchFamily="2" charset="2"/>
              <a:buChar char="q"/>
            </a:pPr>
            <a:endParaRPr lang="en-US" sz="1600" b="1" dirty="0"/>
          </a:p>
          <a:p>
            <a:pPr marL="285750" indent="-285750">
              <a:buFont typeface="Wingdings" panose="05000000000000000000" pitchFamily="2" charset="2"/>
              <a:buChar char="q"/>
            </a:pPr>
            <a:r>
              <a:rPr lang="en-GB" sz="1600" dirty="0"/>
              <a:t>After setting out her business plan with association staff, the seed money they provided allowed her to set up a small salon in Damascus. She now has a barber’s chair, a counter to set out her rollers and hair products, and there is even a television for her clients to watch</a:t>
            </a:r>
            <a:r>
              <a:rPr lang="en-GB" sz="1600" dirty="0" smtClean="0"/>
              <a:t>.</a:t>
            </a:r>
          </a:p>
          <a:p>
            <a:pPr marL="285750" indent="-285750">
              <a:buFont typeface="Wingdings" panose="05000000000000000000" pitchFamily="2" charset="2"/>
              <a:buChar char="q"/>
            </a:pPr>
            <a:endParaRPr lang="en-US" sz="1600" dirty="0"/>
          </a:p>
          <a:p>
            <a:pPr marL="285750" indent="-285750">
              <a:buFont typeface="Wingdings" panose="05000000000000000000" pitchFamily="2" charset="2"/>
              <a:buChar char="q"/>
            </a:pPr>
            <a:r>
              <a:rPr lang="en-US" sz="1600" dirty="0" smtClean="0"/>
              <a:t>The story of</a:t>
            </a:r>
            <a:r>
              <a:rPr lang="en-US" sz="1600" b="1" dirty="0" smtClean="0"/>
              <a:t> Nizar</a:t>
            </a:r>
            <a:r>
              <a:rPr lang="en-US" sz="1600" dirty="0" smtClean="0"/>
              <a:t>: returned to Homs in 2016 to find his shop at the souk still standing, he applied to the Small Business Grants </a:t>
            </a:r>
            <a:r>
              <a:rPr lang="en-US" sz="1600" dirty="0" err="1" smtClean="0"/>
              <a:t>Programme</a:t>
            </a:r>
            <a:r>
              <a:rPr lang="en-US" sz="1600" dirty="0" smtClean="0"/>
              <a:t> to re-open his grocery </a:t>
            </a:r>
            <a:r>
              <a:rPr lang="en-US" sz="1600" dirty="0" smtClean="0"/>
              <a:t>shop. </a:t>
            </a:r>
            <a:r>
              <a:rPr lang="en-GB" sz="1600" smtClean="0">
                <a:hlinkClick r:id="rId5"/>
              </a:rPr>
              <a:t>https</a:t>
            </a:r>
            <a:r>
              <a:rPr lang="en-GB" sz="1600">
                <a:hlinkClick r:id="rId5"/>
              </a:rPr>
              <a:t>://</a:t>
            </a:r>
            <a:r>
              <a:rPr lang="en-GB" sz="1600" smtClean="0">
                <a:hlinkClick r:id="rId5"/>
              </a:rPr>
              <a:t>www.youtube.com/watch?v=BQxWjFDrs18</a:t>
            </a:r>
            <a:endParaRPr lang="en-GB" sz="1600" smtClean="0"/>
          </a:p>
          <a:p>
            <a:endParaRPr lang="en-GB" sz="1600" dirty="0" smtClean="0"/>
          </a:p>
          <a:p>
            <a:pPr marL="285750" indent="-285750">
              <a:buFont typeface="Wingdings" panose="05000000000000000000" pitchFamily="2" charset="2"/>
              <a:buChar char="q"/>
            </a:pPr>
            <a:endParaRPr lang="en-GB" sz="1600" dirty="0"/>
          </a:p>
        </p:txBody>
      </p:sp>
      <p:sp>
        <p:nvSpPr>
          <p:cNvPr id="2" name="TextBox 1"/>
          <p:cNvSpPr txBox="1"/>
          <p:nvPr/>
        </p:nvSpPr>
        <p:spPr>
          <a:xfrm>
            <a:off x="10796594" y="857251"/>
            <a:ext cx="1098377" cy="1077218"/>
          </a:xfrm>
          <a:prstGeom prst="rect">
            <a:avLst/>
          </a:prstGeom>
          <a:noFill/>
        </p:spPr>
        <p:txBody>
          <a:bodyPr wrap="square" rtlCol="0">
            <a:spAutoFit/>
          </a:bodyPr>
          <a:lstStyle/>
          <a:p>
            <a:r>
              <a:rPr lang="en-US" sz="1600" b="1" i="1" dirty="0" err="1" smtClean="0"/>
              <a:t>Momena</a:t>
            </a:r>
            <a:endParaRPr lang="en-US" sz="1600" b="1" i="1" dirty="0"/>
          </a:p>
          <a:p>
            <a:r>
              <a:rPr lang="en-US" sz="1600" i="1" dirty="0" smtClean="0"/>
              <a:t>Palestinian-Syrian IDP in Syria</a:t>
            </a:r>
            <a:endParaRPr lang="en-GB" sz="1600" i="1" dirty="0"/>
          </a:p>
        </p:txBody>
      </p:sp>
      <p:pic>
        <p:nvPicPr>
          <p:cNvPr id="6" name="Picture 5"/>
          <p:cNvPicPr>
            <a:picLocks noChangeAspect="1"/>
          </p:cNvPicPr>
          <p:nvPr/>
        </p:nvPicPr>
        <p:blipFill>
          <a:blip r:embed="rId6"/>
          <a:stretch>
            <a:fillRect/>
          </a:stretch>
        </p:blipFill>
        <p:spPr>
          <a:xfrm>
            <a:off x="7343776" y="3483233"/>
            <a:ext cx="4551195" cy="2581275"/>
          </a:xfrm>
          <a:prstGeom prst="rect">
            <a:avLst/>
          </a:prstGeom>
        </p:spPr>
      </p:pic>
      <p:sp>
        <p:nvSpPr>
          <p:cNvPr id="15" name="TextBox 14"/>
          <p:cNvSpPr txBox="1"/>
          <p:nvPr/>
        </p:nvSpPr>
        <p:spPr>
          <a:xfrm>
            <a:off x="6295283" y="3714364"/>
            <a:ext cx="1048493" cy="1600438"/>
          </a:xfrm>
          <a:prstGeom prst="rect">
            <a:avLst/>
          </a:prstGeom>
          <a:noFill/>
        </p:spPr>
        <p:txBody>
          <a:bodyPr wrap="square" rtlCol="0">
            <a:spAutoFit/>
          </a:bodyPr>
          <a:lstStyle/>
          <a:p>
            <a:r>
              <a:rPr lang="en-US" sz="1600" b="1" i="1" dirty="0" smtClean="0"/>
              <a:t>Nizar</a:t>
            </a:r>
            <a:endParaRPr lang="en-US" sz="1600" b="1" i="1" dirty="0"/>
          </a:p>
          <a:p>
            <a:r>
              <a:rPr lang="en-US" sz="1600" i="1" dirty="0" smtClean="0"/>
              <a:t>Syrian trader from Homs</a:t>
            </a:r>
            <a:endParaRPr lang="en-US" dirty="0" smtClean="0"/>
          </a:p>
          <a:p>
            <a:endParaRPr lang="en-GB" dirty="0"/>
          </a:p>
        </p:txBody>
      </p:sp>
    </p:spTree>
    <p:extLst>
      <p:ext uri="{BB962C8B-B14F-4D97-AF65-F5344CB8AC3E}">
        <p14:creationId xmlns:p14="http://schemas.microsoft.com/office/powerpoint/2010/main" val="3466760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heme/theme1.xml><?xml version="1.0" encoding="utf-8"?>
<a:theme xmlns:a="http://schemas.openxmlformats.org/drawingml/2006/main" name="Retrospect">
  <a:themeElements>
    <a:clrScheme name="Custom 9">
      <a:dk1>
        <a:srgbClr val="000000"/>
      </a:dk1>
      <a:lt1>
        <a:srgbClr val="FFFFFF"/>
      </a:lt1>
      <a:dk2>
        <a:srgbClr val="373545"/>
      </a:dk2>
      <a:lt2>
        <a:srgbClr val="FAEB00"/>
      </a:lt2>
      <a:accent1>
        <a:srgbClr val="0071BC"/>
      </a:accent1>
      <a:accent2>
        <a:srgbClr val="0071BC"/>
      </a:accent2>
      <a:accent3>
        <a:srgbClr val="000000"/>
      </a:accent3>
      <a:accent4>
        <a:srgbClr val="FAEB00"/>
      </a:accent4>
      <a:accent5>
        <a:srgbClr val="FAEB00"/>
      </a:accent5>
      <a:accent6>
        <a:srgbClr val="2683C6"/>
      </a:accent6>
      <a:hlink>
        <a:srgbClr val="6B9F25"/>
      </a:hlink>
      <a:folHlink>
        <a:srgbClr val="9F6715"/>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6883</TotalTime>
  <Words>862</Words>
  <Application>Microsoft Office PowerPoint</Application>
  <PresentationFormat>Widescreen</PresentationFormat>
  <Paragraphs>68</Paragraphs>
  <Slides>14</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Calibri Light</vt:lpstr>
      <vt:lpstr>Wingdings</vt:lpstr>
      <vt:lpstr>Retrospect</vt:lpstr>
      <vt:lpstr> </vt:lpstr>
      <vt:lpstr>The Situation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Zakat is an Alternative Form of Assistance </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Joud Hadi</dc:creator>
  <cp:lastModifiedBy>Shadi Ghrawi</cp:lastModifiedBy>
  <cp:revision>164</cp:revision>
  <cp:lastPrinted>2018-01-09T12:40:15Z</cp:lastPrinted>
  <dcterms:created xsi:type="dcterms:W3CDTF">2017-03-30T07:26:50Z</dcterms:created>
  <dcterms:modified xsi:type="dcterms:W3CDTF">2018-11-25T09:27:37Z</dcterms:modified>
</cp:coreProperties>
</file>